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7" r:id="rId3"/>
    <p:sldId id="265" r:id="rId4"/>
    <p:sldId id="268" r:id="rId5"/>
    <p:sldId id="269" r:id="rId6"/>
    <p:sldId id="276" r:id="rId7"/>
    <p:sldId id="264" r:id="rId8"/>
    <p:sldId id="271" r:id="rId9"/>
    <p:sldId id="272" r:id="rId10"/>
    <p:sldId id="273" r:id="rId11"/>
    <p:sldId id="274" r:id="rId12"/>
    <p:sldId id="275" r:id="rId13"/>
    <p:sldId id="277" r:id="rId14"/>
    <p:sldId id="259" r:id="rId15"/>
    <p:sldId id="278" r:id="rId16"/>
    <p:sldId id="279" r:id="rId17"/>
    <p:sldId id="280" r:id="rId18"/>
    <p:sldId id="281" r:id="rId19"/>
    <p:sldId id="285" r:id="rId20"/>
    <p:sldId id="282" r:id="rId21"/>
    <p:sldId id="283" r:id="rId22"/>
    <p:sldId id="284" r:id="rId23"/>
    <p:sldId id="270" r:id="rId24"/>
    <p:sldId id="258" r:id="rId25"/>
    <p:sldId id="260" r:id="rId26"/>
    <p:sldId id="266" r:id="rId27"/>
    <p:sldId id="286" r:id="rId28"/>
    <p:sldId id="287" r:id="rId29"/>
    <p:sldId id="291" r:id="rId30"/>
    <p:sldId id="261" r:id="rId31"/>
    <p:sldId id="288" r:id="rId32"/>
    <p:sldId id="289" r:id="rId33"/>
    <p:sldId id="290" r:id="rId34"/>
    <p:sldId id="295" r:id="rId35"/>
    <p:sldId id="257" r:id="rId36"/>
    <p:sldId id="262" r:id="rId37"/>
    <p:sldId id="292" r:id="rId38"/>
    <p:sldId id="293" r:id="rId39"/>
    <p:sldId id="296" r:id="rId40"/>
    <p:sldId id="297" r:id="rId41"/>
    <p:sldId id="294" r:id="rId42"/>
    <p:sldId id="263" r:id="rId4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en-US" smtClean="0"/>
              <a:t>Click to edit Master title style</a:t>
            </a:r>
            <a:endParaRPr lang="en-US" dirty="0"/>
          </a:p>
        </p:txBody>
      </p:sp>
      <p:sp>
        <p:nvSpPr>
          <p:cNvPr id="8" name="Date Placeholder 3"/>
          <p:cNvSpPr>
            <a:spLocks noGrp="1"/>
          </p:cNvSpPr>
          <p:nvPr>
            <p:ph type="dt" sz="half" idx="10"/>
          </p:nvPr>
        </p:nvSpPr>
        <p:spPr/>
        <p:txBody>
          <a:bodyPr/>
          <a:lstStyle>
            <a:lvl1pPr>
              <a:defRPr/>
            </a:lvl1pPr>
          </a:lstStyle>
          <a:p>
            <a:pPr>
              <a:defRPr/>
            </a:pPr>
            <a:fld id="{C05FBD77-75EA-41BE-9FBA-89F4AD235476}" type="datetimeFigureOut">
              <a:rPr lang="en-US"/>
              <a:pPr>
                <a:defRPr/>
              </a:pPr>
              <a:t>5/11/2013</a:t>
            </a:fld>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
        <p:nvSpPr>
          <p:cNvPr id="10" name="Slide Number Placeholder 5"/>
          <p:cNvSpPr>
            <a:spLocks noGrp="1"/>
          </p:cNvSpPr>
          <p:nvPr>
            <p:ph type="sldNum" sz="quarter" idx="12"/>
          </p:nvPr>
        </p:nvSpPr>
        <p:spPr/>
        <p:txBody>
          <a:bodyPr/>
          <a:lstStyle>
            <a:lvl1pPr>
              <a:defRPr/>
            </a:lvl1pPr>
          </a:lstStyle>
          <a:p>
            <a:pPr>
              <a:defRPr/>
            </a:pPr>
            <a:fld id="{1208659E-8B21-4ED6-9FF6-03FFC8F9F4EA}" type="slidenum">
              <a:rPr lang="en-US"/>
              <a:pPr>
                <a:defRPr/>
              </a:pPr>
              <a:t>‹#›</a:t>
            </a:fld>
            <a:endParaRPr lang="en-US" dirty="0"/>
          </a:p>
        </p:txBody>
      </p:sp>
    </p:spTree>
    <p:extLst>
      <p:ext uri="{BB962C8B-B14F-4D97-AF65-F5344CB8AC3E}">
        <p14:creationId xmlns:p14="http://schemas.microsoft.com/office/powerpoint/2010/main" val="2296275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32392F-2E7F-48E1-B3CD-4341E62B1797}" type="datetimeFigureOut">
              <a:rPr lang="en-US"/>
              <a:pPr>
                <a:defRPr/>
              </a:pPr>
              <a:t>5/11/2013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3D592F1-0E47-42BA-B921-7DCB3383DD30}" type="slidenum">
              <a:rPr lang="en-US"/>
              <a:pPr>
                <a:defRPr/>
              </a:pPr>
              <a:t>‹#›</a:t>
            </a:fld>
            <a:endParaRPr lang="en-US" dirty="0"/>
          </a:p>
        </p:txBody>
      </p:sp>
    </p:spTree>
    <p:extLst>
      <p:ext uri="{BB962C8B-B14F-4D97-AF65-F5344CB8AC3E}">
        <p14:creationId xmlns:p14="http://schemas.microsoft.com/office/powerpoint/2010/main" val="213691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4073134-077F-47F3-97E5-EEBC761D3DC5}" type="datetimeFigureOut">
              <a:rPr lang="en-US"/>
              <a:pPr>
                <a:defRPr/>
              </a:pPr>
              <a:t>5/11/2013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7950B3E-C586-4665-B449-12D0B10A56C5}" type="slidenum">
              <a:rPr lang="en-US"/>
              <a:pPr>
                <a:defRPr/>
              </a:pPr>
              <a:t>‹#›</a:t>
            </a:fld>
            <a:endParaRPr lang="en-US" dirty="0"/>
          </a:p>
        </p:txBody>
      </p:sp>
    </p:spTree>
    <p:extLst>
      <p:ext uri="{BB962C8B-B14F-4D97-AF65-F5344CB8AC3E}">
        <p14:creationId xmlns:p14="http://schemas.microsoft.com/office/powerpoint/2010/main" val="559214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fld id="{2CBCD237-3CBD-40E0-8533-B20986AF62C2}" type="datetimeFigureOut">
              <a:rPr lang="en-US"/>
              <a:pPr>
                <a:defRPr/>
              </a:pPr>
              <a:t>5/11/2013</a:t>
            </a:fld>
            <a:endParaRPr lang="en-US" dirty="0"/>
          </a:p>
        </p:txBody>
      </p:sp>
      <p:sp>
        <p:nvSpPr>
          <p:cNvPr id="5" name="Footer Placeholder 4"/>
          <p:cNvSpPr>
            <a:spLocks noGrp="1"/>
          </p:cNvSpPr>
          <p:nvPr>
            <p:ph type="ftr" sz="quarter" idx="15"/>
          </p:nvPr>
        </p:nvSpPr>
        <p:spPr/>
        <p:txBody>
          <a:bodyPr/>
          <a:lstStyle>
            <a:lvl1pPr>
              <a:defRPr/>
            </a:lvl1pPr>
          </a:lstStyle>
          <a:p>
            <a:pPr>
              <a:defRPr/>
            </a:pPr>
            <a:endParaRPr lang="en-US" dirty="0"/>
          </a:p>
        </p:txBody>
      </p:sp>
      <p:sp>
        <p:nvSpPr>
          <p:cNvPr id="6" name="Slide Number Placeholder 5"/>
          <p:cNvSpPr>
            <a:spLocks noGrp="1"/>
          </p:cNvSpPr>
          <p:nvPr>
            <p:ph type="sldNum" sz="quarter" idx="16"/>
          </p:nvPr>
        </p:nvSpPr>
        <p:spPr/>
        <p:txBody>
          <a:bodyPr/>
          <a:lstStyle>
            <a:lvl1pPr>
              <a:defRPr/>
            </a:lvl1pPr>
          </a:lstStyle>
          <a:p>
            <a:pPr>
              <a:defRPr/>
            </a:pPr>
            <a:fld id="{FBA928D4-F95F-4886-96D6-16B9E385619C}" type="slidenum">
              <a:rPr lang="en-US"/>
              <a:pPr>
                <a:defRPr/>
              </a:pPr>
              <a:t>‹#›</a:t>
            </a:fld>
            <a:endParaRPr lang="en-US" dirty="0"/>
          </a:p>
        </p:txBody>
      </p:sp>
    </p:spTree>
    <p:extLst>
      <p:ext uri="{BB962C8B-B14F-4D97-AF65-F5344CB8AC3E}">
        <p14:creationId xmlns:p14="http://schemas.microsoft.com/office/powerpoint/2010/main" val="852572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4"/>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lstStyle>
          <a:p>
            <a:pPr>
              <a:defRPr/>
            </a:pPr>
            <a:fld id="{3D5467CB-94D3-4880-9C4F-7A9D15843C25}" type="datetimeFigureOut">
              <a:rPr lang="en-US"/>
              <a:pPr>
                <a:defRPr/>
              </a:pPr>
              <a:t>5/11/2013</a:t>
            </a:fld>
            <a:endParaRPr lang="en-US" dirty="0"/>
          </a:p>
        </p:txBody>
      </p:sp>
      <p:sp>
        <p:nvSpPr>
          <p:cNvPr id="9" name="Footer Placeholder 4"/>
          <p:cNvSpPr>
            <a:spLocks noGrp="1"/>
          </p:cNvSpPr>
          <p:nvPr>
            <p:ph type="ftr" sz="quarter" idx="11"/>
          </p:nvPr>
        </p:nvSpPr>
        <p:spPr/>
        <p:txBody>
          <a:bodyPr/>
          <a:lstStyle>
            <a:lvl1pPr>
              <a:defRPr/>
            </a:lvl1pPr>
          </a:lstStyle>
          <a:p>
            <a:pPr>
              <a:defRPr/>
            </a:pPr>
            <a:endParaRPr lang="en-US" dirty="0"/>
          </a:p>
        </p:txBody>
      </p:sp>
      <p:sp>
        <p:nvSpPr>
          <p:cNvPr id="10" name="Slide Number Placeholder 5"/>
          <p:cNvSpPr>
            <a:spLocks noGrp="1"/>
          </p:cNvSpPr>
          <p:nvPr>
            <p:ph type="sldNum" sz="quarter" idx="12"/>
          </p:nvPr>
        </p:nvSpPr>
        <p:spPr/>
        <p:txBody>
          <a:bodyPr/>
          <a:lstStyle>
            <a:lvl1pPr>
              <a:defRPr/>
            </a:lvl1pPr>
          </a:lstStyle>
          <a:p>
            <a:pPr>
              <a:defRPr/>
            </a:pPr>
            <a:fld id="{88D6BC5C-BA99-4BCC-A7D5-57201572A8CE}" type="slidenum">
              <a:rPr lang="en-US"/>
              <a:pPr>
                <a:defRPr/>
              </a:pPr>
              <a:t>‹#›</a:t>
            </a:fld>
            <a:endParaRPr lang="en-US" dirty="0"/>
          </a:p>
        </p:txBody>
      </p:sp>
    </p:spTree>
    <p:extLst>
      <p:ext uri="{BB962C8B-B14F-4D97-AF65-F5344CB8AC3E}">
        <p14:creationId xmlns:p14="http://schemas.microsoft.com/office/powerpoint/2010/main" val="2437031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fld id="{BC63B849-48FA-48F7-A5AB-5D738AAA2E5A}" type="datetimeFigureOut">
              <a:rPr lang="en-US"/>
              <a:pPr>
                <a:defRPr/>
              </a:pPr>
              <a:t>5/11/2013</a:t>
            </a:fld>
            <a:endParaRPr lang="en-US" dirty="0"/>
          </a:p>
        </p:txBody>
      </p:sp>
      <p:sp>
        <p:nvSpPr>
          <p:cNvPr id="6" name="Footer Placeholder 4"/>
          <p:cNvSpPr>
            <a:spLocks noGrp="1"/>
          </p:cNvSpPr>
          <p:nvPr>
            <p:ph type="ftr" sz="quarter" idx="16"/>
          </p:nvPr>
        </p:nvSpPr>
        <p:spPr/>
        <p:txBody>
          <a:bodyPr/>
          <a:lstStyle>
            <a:lvl1pPr>
              <a:defRPr/>
            </a:lvl1pPr>
          </a:lstStyle>
          <a:p>
            <a:pPr>
              <a:defRPr/>
            </a:pPr>
            <a:endParaRPr lang="en-US" dirty="0"/>
          </a:p>
        </p:txBody>
      </p:sp>
      <p:sp>
        <p:nvSpPr>
          <p:cNvPr id="7" name="Slide Number Placeholder 5"/>
          <p:cNvSpPr>
            <a:spLocks noGrp="1"/>
          </p:cNvSpPr>
          <p:nvPr>
            <p:ph type="sldNum" sz="quarter" idx="17"/>
          </p:nvPr>
        </p:nvSpPr>
        <p:spPr/>
        <p:txBody>
          <a:bodyPr/>
          <a:lstStyle>
            <a:lvl1pPr>
              <a:defRPr/>
            </a:lvl1pPr>
          </a:lstStyle>
          <a:p>
            <a:pPr>
              <a:defRPr/>
            </a:pPr>
            <a:fld id="{A522C95C-2901-46BA-9E10-E09971A9A0D4}" type="slidenum">
              <a:rPr lang="en-US"/>
              <a:pPr>
                <a:defRPr/>
              </a:pPr>
              <a:t>‹#›</a:t>
            </a:fld>
            <a:endParaRPr lang="en-US" dirty="0"/>
          </a:p>
        </p:txBody>
      </p:sp>
    </p:spTree>
    <p:extLst>
      <p:ext uri="{BB962C8B-B14F-4D97-AF65-F5344CB8AC3E}">
        <p14:creationId xmlns:p14="http://schemas.microsoft.com/office/powerpoint/2010/main" val="432272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7" name="Date Placeholder 3"/>
          <p:cNvSpPr>
            <a:spLocks noGrp="1"/>
          </p:cNvSpPr>
          <p:nvPr>
            <p:ph type="dt" sz="half" idx="10"/>
          </p:nvPr>
        </p:nvSpPr>
        <p:spPr/>
        <p:txBody>
          <a:bodyPr/>
          <a:lstStyle>
            <a:lvl1pPr>
              <a:defRPr/>
            </a:lvl1pPr>
          </a:lstStyle>
          <a:p>
            <a:pPr>
              <a:defRPr/>
            </a:pPr>
            <a:fld id="{65F57A06-0468-4DEC-BF90-870DD70DE016}" type="datetimeFigureOut">
              <a:rPr lang="en-US"/>
              <a:pPr>
                <a:defRPr/>
              </a:pPr>
              <a:t>5/11/2013</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47E32870-6CD1-43A7-BB3C-6BD1C8B48F9B}" type="slidenum">
              <a:rPr lang="en-US"/>
              <a:pPr>
                <a:defRPr/>
              </a:pPr>
              <a:t>‹#›</a:t>
            </a:fld>
            <a:endParaRPr lang="en-US" dirty="0"/>
          </a:p>
        </p:txBody>
      </p:sp>
    </p:spTree>
    <p:extLst>
      <p:ext uri="{BB962C8B-B14F-4D97-AF65-F5344CB8AC3E}">
        <p14:creationId xmlns:p14="http://schemas.microsoft.com/office/powerpoint/2010/main" val="3404939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854AB714-64B1-46DD-9D40-F1C72F977CA8}" type="datetimeFigureOut">
              <a:rPr lang="en-US"/>
              <a:pPr>
                <a:defRPr/>
              </a:pPr>
              <a:t>5/11/2013</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F016E3A1-EB50-4D68-8314-EB0EAEBCAFD5}" type="slidenum">
              <a:rPr lang="en-US"/>
              <a:pPr>
                <a:defRPr/>
              </a:pPr>
              <a:t>‹#›</a:t>
            </a:fld>
            <a:endParaRPr lang="en-US" dirty="0"/>
          </a:p>
        </p:txBody>
      </p:sp>
    </p:spTree>
    <p:extLst>
      <p:ext uri="{BB962C8B-B14F-4D97-AF65-F5344CB8AC3E}">
        <p14:creationId xmlns:p14="http://schemas.microsoft.com/office/powerpoint/2010/main" val="502318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43E59D-741C-4F62-BB0E-6DB60E37EDAF}" type="datetimeFigureOut">
              <a:rPr lang="en-US"/>
              <a:pPr>
                <a:defRPr/>
              </a:pPr>
              <a:t>5/11/2013</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F626F79-8992-43A4-B243-8CBF3976AFBA}" type="slidenum">
              <a:rPr lang="en-US"/>
              <a:pPr>
                <a:defRPr/>
              </a:pPr>
              <a:t>‹#›</a:t>
            </a:fld>
            <a:endParaRPr lang="en-US" dirty="0"/>
          </a:p>
        </p:txBody>
      </p:sp>
    </p:spTree>
    <p:extLst>
      <p:ext uri="{BB962C8B-B14F-4D97-AF65-F5344CB8AC3E}">
        <p14:creationId xmlns:p14="http://schemas.microsoft.com/office/powerpoint/2010/main" val="282066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7FB5CA-DC8F-45C2-B7D0-2252F0842B81}" type="datetimeFigureOut">
              <a:rPr lang="en-US"/>
              <a:pPr>
                <a:defRPr/>
              </a:pPr>
              <a:t>5/11/2013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38C341A4-3ADF-4DA5-AB29-AA427A8BBF14}" type="slidenum">
              <a:rPr lang="en-US"/>
              <a:pPr>
                <a:defRPr/>
              </a:pPr>
              <a:t>‹#›</a:t>
            </a:fld>
            <a:endParaRPr lang="en-US" dirty="0"/>
          </a:p>
        </p:txBody>
      </p:sp>
    </p:spTree>
    <p:extLst>
      <p:ext uri="{BB962C8B-B14F-4D97-AF65-F5344CB8AC3E}">
        <p14:creationId xmlns:p14="http://schemas.microsoft.com/office/powerpoint/2010/main" val="1003807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Oval 7"/>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en-US" smtClean="0"/>
              <a:t>Click to edit Master title style</a:t>
            </a:r>
            <a:endParaRPr lang="en-US" dirty="0"/>
          </a:p>
        </p:txBody>
      </p:sp>
      <p:sp>
        <p:nvSpPr>
          <p:cNvPr id="9" name="Date Placeholder 4"/>
          <p:cNvSpPr>
            <a:spLocks noGrp="1"/>
          </p:cNvSpPr>
          <p:nvPr>
            <p:ph type="dt" sz="half" idx="10"/>
          </p:nvPr>
        </p:nvSpPr>
        <p:spPr/>
        <p:txBody>
          <a:bodyPr/>
          <a:lstStyle>
            <a:lvl1pPr>
              <a:defRPr/>
            </a:lvl1pPr>
          </a:lstStyle>
          <a:p>
            <a:pPr>
              <a:defRPr/>
            </a:pPr>
            <a:fld id="{A6681915-DCBA-4FE7-AF62-48C7DC20D4C8}" type="datetimeFigureOut">
              <a:rPr lang="en-US"/>
              <a:pPr>
                <a:defRPr/>
              </a:pPr>
              <a:t>5/11/2013</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dirty="0"/>
          </a:p>
        </p:txBody>
      </p:sp>
      <p:sp>
        <p:nvSpPr>
          <p:cNvPr id="11" name="Slide Number Placeholder 6"/>
          <p:cNvSpPr>
            <a:spLocks noGrp="1"/>
          </p:cNvSpPr>
          <p:nvPr>
            <p:ph type="sldNum" sz="quarter" idx="12"/>
          </p:nvPr>
        </p:nvSpPr>
        <p:spPr/>
        <p:txBody>
          <a:bodyPr/>
          <a:lstStyle>
            <a:lvl1pPr>
              <a:defRPr/>
            </a:lvl1pPr>
          </a:lstStyle>
          <a:p>
            <a:pPr>
              <a:defRPr/>
            </a:pPr>
            <a:fld id="{58D3839C-D86A-4B12-94E0-D39D16C03A74}" type="slidenum">
              <a:rPr lang="en-US"/>
              <a:pPr>
                <a:defRPr/>
              </a:pPr>
              <a:t>‹#›</a:t>
            </a:fld>
            <a:endParaRPr lang="en-US" dirty="0"/>
          </a:p>
        </p:txBody>
      </p:sp>
    </p:spTree>
    <p:extLst>
      <p:ext uri="{BB962C8B-B14F-4D97-AF65-F5344CB8AC3E}">
        <p14:creationId xmlns:p14="http://schemas.microsoft.com/office/powerpoint/2010/main" val="4260942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a:defRPr/>
            </a:pPr>
            <a:fld id="{F781284E-8F8B-4785-9657-F2E0978C675F}" type="datetimeFigureOut">
              <a:rPr lang="en-US"/>
              <a:pPr>
                <a:defRPr/>
              </a:pPr>
              <a:t>5/11/2013</a:t>
            </a:fld>
            <a:endParaRPr lang="en-US" dirty="0"/>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pPr>
              <a:defRPr/>
            </a:pPr>
            <a:endParaRPr lang="en-US"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a:defRPr/>
            </a:pPr>
            <a:fld id="{42EB92FF-3661-479F-AD28-8CA90ECD918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31" r:id="rId1"/>
    <p:sldLayoutId id="2147483723" r:id="rId2"/>
    <p:sldLayoutId id="2147483732" r:id="rId3"/>
    <p:sldLayoutId id="2147483724" r:id="rId4"/>
    <p:sldLayoutId id="2147483725" r:id="rId5"/>
    <p:sldLayoutId id="2147483726" r:id="rId6"/>
    <p:sldLayoutId id="2147483727" r:id="rId7"/>
    <p:sldLayoutId id="2147483728" r:id="rId8"/>
    <p:sldLayoutId id="2147483733" r:id="rId9"/>
    <p:sldLayoutId id="2147483729" r:id="rId10"/>
    <p:sldLayoutId id="2147483730" r:id="rId11"/>
  </p:sldLayoutIdLst>
  <p:timing>
    <p:tnLst>
      <p:par>
        <p:cTn id="1" dur="indefinite" restart="never" nodeType="tmRoot"/>
      </p:par>
    </p:tnLst>
  </p:timing>
  <p:txStyles>
    <p:titleStyle>
      <a:lvl1pPr marL="319088" indent="-319088" algn="r" rtl="0" fontAlgn="base">
        <a:spcBef>
          <a:spcPct val="0"/>
        </a:spcBef>
        <a:spcAft>
          <a:spcPct val="0"/>
        </a:spcAft>
        <a:buClr>
          <a:srgbClr val="560B00"/>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2pPr>
      <a:lvl3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3pPr>
      <a:lvl4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4pPr>
      <a:lvl5pPr marL="319088" indent="-319088" algn="r" rtl="0" fontAlgn="base">
        <a:spcBef>
          <a:spcPct val="0"/>
        </a:spcBef>
        <a:spcAft>
          <a:spcPct val="0"/>
        </a:spcAft>
        <a:buClr>
          <a:srgbClr val="560B00"/>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560B00"/>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560B00"/>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560B00"/>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560B00"/>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560B00"/>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3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085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Title 1"/>
          <p:cNvSpPr>
            <a:spLocks noGrp="1"/>
          </p:cNvSpPr>
          <p:nvPr>
            <p:ph type="ctrTitle"/>
          </p:nvPr>
        </p:nvSpPr>
        <p:spPr>
          <a:xfrm>
            <a:off x="0" y="381000"/>
            <a:ext cx="9144000" cy="1793167"/>
          </a:xfrm>
        </p:spPr>
        <p:txBody>
          <a:bodyPr/>
          <a:lstStyle/>
          <a:p>
            <a:pPr fontAlgn="auto">
              <a:spcAft>
                <a:spcPts val="0"/>
              </a:spcAft>
              <a:buClr>
                <a:schemeClr val="accent6">
                  <a:lumMod val="75000"/>
                </a:schemeClr>
              </a:buClr>
              <a:defRPr/>
            </a:pPr>
            <a:r>
              <a:rPr lang="en-US" dirty="0" smtClean="0">
                <a:solidFill>
                  <a:schemeClr val="accent6">
                    <a:lumMod val="50000"/>
                  </a:schemeClr>
                </a:solidFill>
              </a:rPr>
              <a:t>Post World War II America and the Cold War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343400"/>
            <a:ext cx="8686800" cy="1143000"/>
          </a:xfrm>
        </p:spPr>
        <p:txBody>
          <a:bodyPr/>
          <a:lstStyle/>
          <a:p>
            <a:pPr marL="320040" indent="-320040" algn="l" fontAlgn="auto">
              <a:spcAft>
                <a:spcPts val="0"/>
              </a:spcAft>
              <a:buClr>
                <a:schemeClr val="accent6">
                  <a:lumMod val="75000"/>
                </a:schemeClr>
              </a:buClr>
              <a:defRPr/>
            </a:pPr>
            <a:r>
              <a:rPr lang="en-US" dirty="0">
                <a:solidFill>
                  <a:schemeClr val="accent1">
                    <a:lumMod val="50000"/>
                  </a:schemeClr>
                </a:solidFill>
              </a:rPr>
              <a:t>The “Baby Boom</a:t>
            </a:r>
            <a:r>
              <a:rPr lang="en-US" dirty="0" smtClean="0">
                <a:solidFill>
                  <a:schemeClr val="accent1">
                    <a:lumMod val="50000"/>
                  </a:schemeClr>
                </a:solidFill>
              </a:rPr>
              <a:t>,” led </a:t>
            </a:r>
            <a:r>
              <a:rPr lang="en-US" dirty="0">
                <a:solidFill>
                  <a:schemeClr val="accent1">
                    <a:lumMod val="50000"/>
                  </a:schemeClr>
                </a:solidFill>
              </a:rPr>
              <a:t>to changing </a:t>
            </a:r>
            <a:r>
              <a:rPr lang="en-US" dirty="0" smtClean="0">
                <a:solidFill>
                  <a:schemeClr val="accent1">
                    <a:lumMod val="50000"/>
                  </a:schemeClr>
                </a:solidFill>
              </a:rPr>
              <a:t>demographics and huge population growth.</a:t>
            </a:r>
            <a:r>
              <a:rPr lang="en-US" dirty="0">
                <a:solidFill>
                  <a:schemeClr val="accent1">
                    <a:lumMod val="50000"/>
                  </a:schemeClr>
                </a:solidFill>
              </a:rPr>
              <a:t/>
            </a:r>
            <a:br>
              <a:rPr lang="en-US" dirty="0">
                <a:solidFill>
                  <a:schemeClr val="accent1">
                    <a:lumMod val="50000"/>
                  </a:schemeClr>
                </a:solidFill>
              </a:rPr>
            </a:br>
            <a:endParaRPr lang="en-US" dirty="0">
              <a:solidFill>
                <a:schemeClr val="accent1">
                  <a:lumMod val="50000"/>
                </a:schemeClr>
              </a:solidFill>
            </a:endParaRPr>
          </a:p>
        </p:txBody>
      </p:sp>
      <p:pic>
        <p:nvPicPr>
          <p:cNvPr id="3" name="Content Placeholder 2"/>
          <p:cNvPicPr>
            <a:picLocks noGrp="1" noChangeAspect="1"/>
          </p:cNvPicPr>
          <p:nvPr>
            <p:ph sz="quarter" idx="13"/>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1447800" y="381000"/>
            <a:ext cx="5943600" cy="3805354"/>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715000"/>
            <a:ext cx="8077200" cy="809432"/>
          </a:xfrm>
        </p:spPr>
        <p:txBody>
          <a:bodyPr/>
          <a:lstStyle/>
          <a:p>
            <a:pPr marL="320040" indent="-320040" fontAlgn="auto">
              <a:spcAft>
                <a:spcPts val="0"/>
              </a:spcAft>
              <a:buClr>
                <a:schemeClr val="accent6">
                  <a:lumMod val="75000"/>
                </a:schemeClr>
              </a:buClr>
              <a:defRPr/>
            </a:pPr>
            <a:r>
              <a:rPr lang="en-US" dirty="0">
                <a:solidFill>
                  <a:schemeClr val="accent1">
                    <a:lumMod val="50000"/>
                  </a:schemeClr>
                </a:solidFill>
              </a:rPr>
              <a:t>Interstate </a:t>
            </a:r>
            <a:r>
              <a:rPr lang="en-US" dirty="0" smtClean="0">
                <a:solidFill>
                  <a:schemeClr val="accent1">
                    <a:lumMod val="50000"/>
                  </a:schemeClr>
                </a:solidFill>
              </a:rPr>
              <a:t>Highway System</a:t>
            </a:r>
            <a:r>
              <a:rPr lang="en-US" dirty="0">
                <a:solidFill>
                  <a:schemeClr val="accent1">
                    <a:lumMod val="50000"/>
                  </a:schemeClr>
                </a:solidFill>
              </a:rPr>
              <a:t/>
            </a:r>
            <a:br>
              <a:rPr lang="en-US" dirty="0">
                <a:solidFill>
                  <a:schemeClr val="accent1">
                    <a:lumMod val="50000"/>
                  </a:schemeClr>
                </a:solidFill>
              </a:rPr>
            </a:br>
            <a:endParaRPr lang="en-US" dirty="0">
              <a:solidFill>
                <a:schemeClr val="accent1">
                  <a:lumMod val="50000"/>
                </a:schemeClr>
              </a:solidFill>
            </a:endParaRPr>
          </a:p>
        </p:txBody>
      </p:sp>
      <p:pic>
        <p:nvPicPr>
          <p:cNvPr id="3" name="Content Placeholder 2"/>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057400" y="381000"/>
            <a:ext cx="6789012" cy="5105400"/>
          </a:xfr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228600"/>
            <a:ext cx="2476500" cy="2476500"/>
          </a:xfrm>
          <a:prstGeom prst="rect">
            <a:avLst/>
          </a:prstGeom>
        </p:spPr>
      </p:pic>
      <p:sp>
        <p:nvSpPr>
          <p:cNvPr id="5" name="Rounded Rectangle 4"/>
          <p:cNvSpPr/>
          <p:nvPr/>
        </p:nvSpPr>
        <p:spPr>
          <a:xfrm>
            <a:off x="152400" y="2705100"/>
            <a:ext cx="2971800" cy="29337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Dwight Eisenhower was so impressed by the Autobahn in Germany that he insisted that the United States – for military and commercial reasons – build an interstate highway </a:t>
            </a:r>
            <a:r>
              <a:rPr lang="en-US" dirty="0" smtClean="0"/>
              <a:t>system of </a:t>
            </a:r>
            <a:r>
              <a:rPr lang="en-US" dirty="0" smtClean="0"/>
              <a:t>our </a:t>
            </a:r>
            <a:r>
              <a:rPr lang="en-US" dirty="0" smtClean="0"/>
              <a:t>own</a:t>
            </a:r>
            <a:r>
              <a:rPr lang="en-US" dirty="0"/>
              <a:t> </a:t>
            </a:r>
            <a:r>
              <a:rPr lang="en-US" dirty="0" smtClean="0"/>
              <a:t>during the 1950s.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609600"/>
            <a:ext cx="3636085" cy="1258493"/>
          </a:xfrm>
        </p:spPr>
        <p:txBody>
          <a:bodyPr/>
          <a:lstStyle/>
          <a:p>
            <a:r>
              <a:rPr lang="en-US" dirty="0" smtClean="0">
                <a:solidFill>
                  <a:schemeClr val="accent6">
                    <a:lumMod val="50000"/>
                  </a:schemeClr>
                </a:solidFill>
              </a:rPr>
              <a:t>The Role of Women in Society Changes</a:t>
            </a:r>
            <a:endParaRPr lang="en-US" dirty="0">
              <a:solidFill>
                <a:schemeClr val="accent6">
                  <a:lumMod val="50000"/>
                </a:schemeClr>
              </a:solidFill>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9600" y="609600"/>
            <a:ext cx="4343400" cy="5526976"/>
          </a:xfrm>
        </p:spPr>
      </p:pic>
      <p:sp>
        <p:nvSpPr>
          <p:cNvPr id="5" name="Text Placeholder 4"/>
          <p:cNvSpPr>
            <a:spLocks noGrp="1"/>
          </p:cNvSpPr>
          <p:nvPr>
            <p:ph type="body" sz="half" idx="2"/>
          </p:nvPr>
        </p:nvSpPr>
        <p:spPr>
          <a:xfrm>
            <a:off x="533400" y="1905000"/>
            <a:ext cx="3810000" cy="4648200"/>
          </a:xfrm>
        </p:spPr>
        <p:txBody>
          <a:bodyPr/>
          <a:lstStyle/>
          <a:p>
            <a:r>
              <a:rPr lang="en-US" dirty="0" smtClean="0"/>
              <a:t>Women had gained the right to vote in the 1920s with the passage of the 19</a:t>
            </a:r>
            <a:r>
              <a:rPr lang="en-US" baseline="30000" dirty="0" smtClean="0"/>
              <a:t>th</a:t>
            </a:r>
            <a:r>
              <a:rPr lang="en-US" dirty="0" smtClean="0"/>
              <a:t> Amendment.  During World War II, the contributions of women to factory work and the war effort had made a major impact on the outcome of the conflict. </a:t>
            </a:r>
          </a:p>
          <a:p>
            <a:r>
              <a:rPr lang="en-US" dirty="0" smtClean="0"/>
              <a:t>After the war, women demanded greater economic and social independence, insisting that if they so chose, they should be able to work outside the home in any capacity they wished.  Betty Friedan wrote </a:t>
            </a:r>
            <a:r>
              <a:rPr lang="en-US" i="1" u="sng" dirty="0" smtClean="0"/>
              <a:t>The Feminine Mystique</a:t>
            </a:r>
            <a:r>
              <a:rPr lang="en-US" dirty="0" smtClean="0"/>
              <a:t> to articulate this message, and the </a:t>
            </a:r>
            <a:r>
              <a:rPr lang="en-US" b="1" i="1" u="sng" dirty="0" smtClean="0">
                <a:solidFill>
                  <a:schemeClr val="accent6">
                    <a:lumMod val="50000"/>
                  </a:schemeClr>
                </a:solidFill>
              </a:rPr>
              <a:t>National Organization for Women (NOW) </a:t>
            </a:r>
            <a:r>
              <a:rPr lang="en-US" dirty="0" smtClean="0"/>
              <a:t>also pushed for equal rights.  </a:t>
            </a:r>
          </a:p>
          <a:p>
            <a:r>
              <a:rPr lang="en-US" b="1" i="1" u="sng" dirty="0" smtClean="0">
                <a:solidFill>
                  <a:schemeClr val="accent6">
                    <a:lumMod val="50000"/>
                  </a:schemeClr>
                </a:solidFill>
              </a:rPr>
              <a:t>The Civil Rights Act of 1964 </a:t>
            </a:r>
            <a:r>
              <a:rPr lang="en-US" dirty="0" smtClean="0"/>
              <a:t>would forbid discrimination against women on the basis of their sex.</a:t>
            </a:r>
          </a:p>
          <a:p>
            <a:r>
              <a:rPr lang="en-US" dirty="0" smtClean="0"/>
              <a:t>Throughout the decades of the 1960s and 1970s, feminists attempted to pass the Equal Rights Amendment, as well.  It never passed.</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98242" cy="6858000"/>
          </a:xfrm>
          <a:prstGeom prst="rect">
            <a:avLst/>
          </a:prstGeom>
        </p:spPr>
      </p:pic>
      <p:sp>
        <p:nvSpPr>
          <p:cNvPr id="5" name="Title 4"/>
          <p:cNvSpPr>
            <a:spLocks noGrp="1"/>
          </p:cNvSpPr>
          <p:nvPr>
            <p:ph type="title"/>
          </p:nvPr>
        </p:nvSpPr>
        <p:spPr>
          <a:xfrm>
            <a:off x="533400" y="685800"/>
            <a:ext cx="5966666" cy="2423346"/>
          </a:xfrm>
        </p:spPr>
        <p:txBody>
          <a:bodyPr/>
          <a:lstStyle/>
          <a:p>
            <a:pPr algn="l"/>
            <a:r>
              <a:rPr lang="en-US" dirty="0" smtClean="0">
                <a:solidFill>
                  <a:schemeClr val="accent6">
                    <a:lumMod val="50000"/>
                  </a:schemeClr>
                </a:solidFill>
              </a:rPr>
              <a:t>Changes in the American Economy, 1945 – the Present</a:t>
            </a:r>
            <a:endParaRPr lang="en-US" dirty="0">
              <a:solidFill>
                <a:schemeClr val="accent6">
                  <a:lumMod val="50000"/>
                </a:schemeClr>
              </a:solidFill>
            </a:endParaRPr>
          </a:p>
        </p:txBody>
      </p:sp>
      <p:sp>
        <p:nvSpPr>
          <p:cNvPr id="2" name="Text Placeholder 1"/>
          <p:cNvSpPr>
            <a:spLocks noGrp="1"/>
          </p:cNvSpPr>
          <p:nvPr>
            <p:ph type="body" idx="1"/>
          </p:nvPr>
        </p:nvSpPr>
        <p:spPr>
          <a:xfrm>
            <a:off x="838200" y="3352800"/>
            <a:ext cx="7848600" cy="835460"/>
          </a:xfrm>
        </p:spPr>
        <p:txBody>
          <a:bodyPr/>
          <a:lstStyle/>
          <a:p>
            <a:pPr algn="l"/>
            <a:r>
              <a:rPr lang="en-US" dirty="0" smtClean="0">
                <a:solidFill>
                  <a:schemeClr val="accent6">
                    <a:lumMod val="50000"/>
                  </a:schemeClr>
                </a:solidFill>
              </a:rPr>
              <a:t>Reasons for the Rapid Growth of the American Economy</a:t>
            </a:r>
          </a:p>
        </p:txBody>
      </p:sp>
    </p:spTree>
    <p:extLst>
      <p:ext uri="{BB962C8B-B14F-4D97-AF65-F5344CB8AC3E}">
        <p14:creationId xmlns:p14="http://schemas.microsoft.com/office/powerpoint/2010/main" val="27432615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4372168"/>
            <a:ext cx="8077200" cy="1143000"/>
          </a:xfrm>
        </p:spPr>
        <p:txBody>
          <a:bodyPr>
            <a:noAutofit/>
          </a:bodyPr>
          <a:lstStyle/>
          <a:p>
            <a:pPr algn="l"/>
            <a:r>
              <a:rPr lang="en-US" sz="3200" dirty="0">
                <a:solidFill>
                  <a:schemeClr val="accent6">
                    <a:lumMod val="50000"/>
                  </a:schemeClr>
                </a:solidFill>
              </a:rPr>
              <a:t>With rationing of consumer goods over, businesses converted from production of war materials to consumer goods.</a:t>
            </a:r>
            <a:br>
              <a:rPr lang="en-US" sz="3200" dirty="0">
                <a:solidFill>
                  <a:schemeClr val="accent6">
                    <a:lumMod val="50000"/>
                  </a:schemeClr>
                </a:solidFill>
              </a:rPr>
            </a:br>
            <a:r>
              <a:rPr lang="en-US" sz="3200" dirty="0">
                <a:solidFill>
                  <a:schemeClr val="accent6">
                    <a:lumMod val="50000"/>
                  </a:schemeClr>
                </a:solidFill>
              </a:rPr>
              <a:t/>
            </a:r>
            <a:br>
              <a:rPr lang="en-US" sz="3200" dirty="0">
                <a:solidFill>
                  <a:schemeClr val="accent6">
                    <a:lumMod val="50000"/>
                  </a:schemeClr>
                </a:solidFill>
              </a:rPr>
            </a:br>
            <a:endParaRPr lang="en-US" sz="3200" dirty="0" smtClean="0">
              <a:solidFill>
                <a:schemeClr val="accent6">
                  <a:lumMod val="50000"/>
                </a:schemeClr>
              </a:solidFill>
            </a:endParaRPr>
          </a:p>
        </p:txBody>
      </p:sp>
      <p:pic>
        <p:nvPicPr>
          <p:cNvPr id="3" name="Content Placeholder 2"/>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33400" y="228600"/>
            <a:ext cx="5179708" cy="3886200"/>
          </a:xfrm>
        </p:spPr>
      </p:pic>
      <p:sp>
        <p:nvSpPr>
          <p:cNvPr id="4" name="Rounded Rectangle 3"/>
          <p:cNvSpPr/>
          <p:nvPr/>
        </p:nvSpPr>
        <p:spPr>
          <a:xfrm>
            <a:off x="6096000" y="288878"/>
            <a:ext cx="2590800" cy="3810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The United States </a:t>
            </a:r>
            <a:r>
              <a:rPr lang="en-US" dirty="0" smtClean="0"/>
              <a:t>went </a:t>
            </a:r>
            <a:r>
              <a:rPr lang="en-US" dirty="0" smtClean="0"/>
              <a:t>through a brief transition period following World War II, but quickly became the strongest and most productive economy in the World. Consumer goods and international markets helped US business grow.</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71975"/>
            <a:ext cx="8229599" cy="1143000"/>
          </a:xfrm>
        </p:spPr>
        <p:txBody>
          <a:bodyPr/>
          <a:lstStyle/>
          <a:p>
            <a:pPr algn="l"/>
            <a:r>
              <a:rPr lang="en-US" sz="4000" dirty="0" smtClean="0">
                <a:solidFill>
                  <a:schemeClr val="accent6">
                    <a:lumMod val="50000"/>
                  </a:schemeClr>
                </a:solidFill>
              </a:rPr>
              <a:t>Americans Purchased Goods on Credit, Confident that their Economic Future was Strong!</a:t>
            </a:r>
            <a:endParaRPr lang="en-US" sz="40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85800" y="457200"/>
            <a:ext cx="5003718" cy="3508489"/>
          </a:xfrm>
        </p:spPr>
      </p:pic>
      <p:sp>
        <p:nvSpPr>
          <p:cNvPr id="5" name="Rounded Rectangle 4"/>
          <p:cNvSpPr/>
          <p:nvPr/>
        </p:nvSpPr>
        <p:spPr>
          <a:xfrm>
            <a:off x="5638800" y="457200"/>
            <a:ext cx="2895600" cy="3657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Purchasing costly goods – like cars, electronic appliances, or houses – required consumers to buy with credit.  Using credit cards for payment started in the 1950s.  Soon, Americans would rely on these short term loans to purchase a wide variety of goods.</a:t>
            </a:r>
            <a:endParaRPr lang="en-US" dirty="0"/>
          </a:p>
        </p:txBody>
      </p:sp>
    </p:spTree>
    <p:extLst>
      <p:ext uri="{BB962C8B-B14F-4D97-AF65-F5344CB8AC3E}">
        <p14:creationId xmlns:p14="http://schemas.microsoft.com/office/powerpoint/2010/main" val="11498606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4371975"/>
            <a:ext cx="7696200" cy="1143000"/>
          </a:xfrm>
        </p:spPr>
        <p:txBody>
          <a:bodyPr/>
          <a:lstStyle/>
          <a:p>
            <a:pPr algn="l"/>
            <a:r>
              <a:rPr lang="en-US" sz="3200" dirty="0">
                <a:solidFill>
                  <a:schemeClr val="accent6">
                    <a:lumMod val="50000"/>
                  </a:schemeClr>
                </a:solidFill>
              </a:rPr>
              <a:t>The work force shifted back to men, and most women returned full time to family responsibilities</a:t>
            </a:r>
            <a:r>
              <a:rPr lang="en-US" sz="3200" dirty="0" smtClean="0">
                <a:solidFill>
                  <a:schemeClr val="accent6">
                    <a:lumMod val="50000"/>
                  </a:schemeClr>
                </a:solidFill>
              </a:rPr>
              <a:t>. Some were very discontent!</a:t>
            </a:r>
            <a:r>
              <a:rPr lang="en-US" dirty="0"/>
              <a:t/>
            </a:r>
            <a:br>
              <a:rPr lang="en-US" dirty="0"/>
            </a:br>
            <a:endParaRPr lang="en-US" dirty="0"/>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04800" y="228600"/>
            <a:ext cx="6088144" cy="3810000"/>
          </a:xfrm>
        </p:spPr>
      </p:pic>
      <p:sp>
        <p:nvSpPr>
          <p:cNvPr id="5" name="Rounded Rectangle 4"/>
          <p:cNvSpPr/>
          <p:nvPr/>
        </p:nvSpPr>
        <p:spPr>
          <a:xfrm>
            <a:off x="6096000" y="152400"/>
            <a:ext cx="2667000" cy="4038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Gender roles during the 1940s and 1950s dictated that women should leave there jobs in the factories to make way for returning veterans.  Men were considered the breadwinners in society.  Many women felt discontent with the arrangement!</a:t>
            </a:r>
            <a:endParaRPr lang="en-US" dirty="0"/>
          </a:p>
        </p:txBody>
      </p:sp>
    </p:spTree>
    <p:extLst>
      <p:ext uri="{BB962C8B-B14F-4D97-AF65-F5344CB8AC3E}">
        <p14:creationId xmlns:p14="http://schemas.microsoft.com/office/powerpoint/2010/main" val="30106914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98" b="98"/>
          <a:stretch>
            <a:fillRect/>
          </a:stretch>
        </p:blipFill>
        <p:spPr>
          <a:xfrm>
            <a:off x="4475163" y="368300"/>
            <a:ext cx="4059237" cy="4051300"/>
          </a:xfrm>
        </p:spPr>
      </p:pic>
      <p:sp>
        <p:nvSpPr>
          <p:cNvPr id="3" name="Content Placeholder 2"/>
          <p:cNvSpPr>
            <a:spLocks noGrp="1"/>
          </p:cNvSpPr>
          <p:nvPr>
            <p:ph type="body" sz="half" idx="2"/>
          </p:nvPr>
        </p:nvSpPr>
        <p:spPr>
          <a:xfrm>
            <a:off x="877887" y="1010486"/>
            <a:ext cx="3694114" cy="3485314"/>
          </a:xfrm>
        </p:spPr>
        <p:txBody>
          <a:bodyPr/>
          <a:lstStyle/>
          <a:p>
            <a:r>
              <a:rPr lang="en-US" b="1" i="1" u="sng" dirty="0" smtClean="0">
                <a:solidFill>
                  <a:schemeClr val="accent6">
                    <a:lumMod val="50000"/>
                  </a:schemeClr>
                </a:solidFill>
              </a:rPr>
              <a:t>The American Federation of Labor and the Congress of Industrial Organizations (AFL-CIO) </a:t>
            </a:r>
            <a:r>
              <a:rPr lang="en-US" dirty="0" smtClean="0"/>
              <a:t>merged during the 1950s.  They shared many of the same goals: higher pay, fewer working hours, and safer working conditions. </a:t>
            </a:r>
          </a:p>
          <a:p>
            <a:r>
              <a:rPr lang="en-US" dirty="0" smtClean="0"/>
              <a:t>Unions made major strides towards these goals during the 1950s.</a:t>
            </a:r>
          </a:p>
          <a:p>
            <a:r>
              <a:rPr lang="en-US" dirty="0" smtClean="0"/>
              <a:t>Samuel Gompers had founded the American Federation of Labor (AFL) in 1886.</a:t>
            </a:r>
          </a:p>
          <a:p>
            <a:r>
              <a:rPr lang="en-US" dirty="0" smtClean="0"/>
              <a:t>John L. Lewis was the founder of the Congress of Industrial Organizations (CIO) in the 1930s.</a:t>
            </a:r>
            <a:endParaRPr lang="en-US" dirty="0"/>
          </a:p>
        </p:txBody>
      </p:sp>
      <p:sp>
        <p:nvSpPr>
          <p:cNvPr id="4" name="Title 3"/>
          <p:cNvSpPr>
            <a:spLocks noGrp="1"/>
          </p:cNvSpPr>
          <p:nvPr>
            <p:ph type="title"/>
          </p:nvPr>
        </p:nvSpPr>
        <p:spPr>
          <a:xfrm>
            <a:off x="685800" y="5105400"/>
            <a:ext cx="7883332" cy="1143000"/>
          </a:xfrm>
        </p:spPr>
        <p:txBody>
          <a:bodyPr/>
          <a:lstStyle/>
          <a:p>
            <a:r>
              <a:rPr lang="en-US" dirty="0">
                <a:solidFill>
                  <a:schemeClr val="accent6">
                    <a:lumMod val="50000"/>
                  </a:schemeClr>
                </a:solidFill>
              </a:rPr>
              <a:t>Labor </a:t>
            </a:r>
            <a:r>
              <a:rPr lang="en-US" dirty="0" smtClean="0">
                <a:solidFill>
                  <a:schemeClr val="accent6">
                    <a:lumMod val="50000"/>
                  </a:schemeClr>
                </a:solidFill>
              </a:rPr>
              <a:t>Unions Merged </a:t>
            </a:r>
            <a:r>
              <a:rPr lang="en-US" dirty="0">
                <a:solidFill>
                  <a:schemeClr val="accent6">
                    <a:lumMod val="50000"/>
                  </a:schemeClr>
                </a:solidFill>
              </a:rPr>
              <a:t>and </a:t>
            </a:r>
            <a:r>
              <a:rPr lang="en-US" dirty="0" smtClean="0">
                <a:solidFill>
                  <a:schemeClr val="accent6">
                    <a:lumMod val="50000"/>
                  </a:schemeClr>
                </a:solidFill>
              </a:rPr>
              <a:t>Became More </a:t>
            </a:r>
            <a:r>
              <a:rPr lang="en-US" dirty="0">
                <a:solidFill>
                  <a:schemeClr val="accent6">
                    <a:lumMod val="50000"/>
                  </a:schemeClr>
                </a:solidFill>
              </a:rPr>
              <a:t>P</a:t>
            </a:r>
            <a:r>
              <a:rPr lang="en-US" dirty="0" smtClean="0">
                <a:solidFill>
                  <a:schemeClr val="accent6">
                    <a:lumMod val="50000"/>
                  </a:schemeClr>
                </a:solidFill>
              </a:rPr>
              <a:t>owerful.</a:t>
            </a:r>
            <a:endParaRPr lang="en-US" dirty="0">
              <a:solidFill>
                <a:schemeClr val="accent6">
                  <a:lumMod val="50000"/>
                </a:schemeClr>
              </a:solidFill>
            </a:endParaRPr>
          </a:p>
        </p:txBody>
      </p:sp>
    </p:spTree>
    <p:extLst>
      <p:ext uri="{BB962C8B-B14F-4D97-AF65-F5344CB8AC3E}">
        <p14:creationId xmlns:p14="http://schemas.microsoft.com/office/powerpoint/2010/main" val="13280828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371975"/>
            <a:ext cx="8610600" cy="1143000"/>
          </a:xfrm>
        </p:spPr>
        <p:txBody>
          <a:bodyPr/>
          <a:lstStyle/>
          <a:p>
            <a:pPr algn="l"/>
            <a:r>
              <a:rPr lang="en-US" sz="3600" dirty="0" smtClean="0">
                <a:solidFill>
                  <a:schemeClr val="accent6">
                    <a:lumMod val="50000"/>
                  </a:schemeClr>
                </a:solidFill>
              </a:rPr>
              <a:t>Prosperity and Technology Allowed women to Re-Enter </a:t>
            </a:r>
            <a:r>
              <a:rPr lang="en-US" sz="3600" dirty="0">
                <a:solidFill>
                  <a:schemeClr val="accent6">
                    <a:lumMod val="50000"/>
                  </a:schemeClr>
                </a:solidFill>
              </a:rPr>
              <a:t>the </a:t>
            </a:r>
            <a:r>
              <a:rPr lang="en-US" sz="3600" dirty="0" smtClean="0">
                <a:solidFill>
                  <a:schemeClr val="accent6">
                    <a:lumMod val="50000"/>
                  </a:schemeClr>
                </a:solidFill>
              </a:rPr>
              <a:t>Labor Force </a:t>
            </a:r>
            <a:r>
              <a:rPr lang="en-US" sz="3600" dirty="0">
                <a:solidFill>
                  <a:schemeClr val="accent6">
                    <a:lumMod val="50000"/>
                  </a:schemeClr>
                </a:solidFill>
              </a:rPr>
              <a:t>in </a:t>
            </a:r>
            <a:r>
              <a:rPr lang="en-US" sz="3600" dirty="0" smtClean="0">
                <a:solidFill>
                  <a:schemeClr val="accent6">
                    <a:lumMod val="50000"/>
                  </a:schemeClr>
                </a:solidFill>
              </a:rPr>
              <a:t>Large Numbers.  Problems persisted in wages and promotions.</a:t>
            </a:r>
            <a:r>
              <a:rPr lang="en-US" sz="3600" dirty="0">
                <a:solidFill>
                  <a:schemeClr val="accent6">
                    <a:lumMod val="50000"/>
                  </a:schemeClr>
                </a:solidFill>
              </a:rPr>
              <a:t/>
            </a:r>
            <a:br>
              <a:rPr lang="en-US" sz="3600" dirty="0">
                <a:solidFill>
                  <a:schemeClr val="accent6">
                    <a:lumMod val="50000"/>
                  </a:schemeClr>
                </a:solidFill>
              </a:rPr>
            </a:br>
            <a:endParaRPr lang="en-US" sz="36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33400" y="533400"/>
            <a:ext cx="7835265" cy="3429000"/>
          </a:xfrm>
        </p:spPr>
      </p:pic>
    </p:spTree>
    <p:extLst>
      <p:ext uri="{BB962C8B-B14F-4D97-AF65-F5344CB8AC3E}">
        <p14:creationId xmlns:p14="http://schemas.microsoft.com/office/powerpoint/2010/main" val="32845554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37"/>
            <a:ext cx="9144000" cy="6839712"/>
          </a:xfrm>
          <a:prstGeom prst="rect">
            <a:avLst/>
          </a:prstGeom>
        </p:spPr>
      </p:pic>
      <p:sp>
        <p:nvSpPr>
          <p:cNvPr id="4" name="Title 3"/>
          <p:cNvSpPr>
            <a:spLocks noGrp="1"/>
          </p:cNvSpPr>
          <p:nvPr>
            <p:ph type="title"/>
          </p:nvPr>
        </p:nvSpPr>
        <p:spPr>
          <a:xfrm>
            <a:off x="1066800" y="2172648"/>
            <a:ext cx="6933061" cy="2423346"/>
          </a:xfrm>
        </p:spPr>
        <p:txBody>
          <a:bodyPr/>
          <a:lstStyle/>
          <a:p>
            <a:pPr algn="l"/>
            <a:r>
              <a:rPr lang="en-US" dirty="0" smtClean="0">
                <a:solidFill>
                  <a:schemeClr val="accent6">
                    <a:lumMod val="50000"/>
                  </a:schemeClr>
                </a:solidFill>
              </a:rPr>
              <a:t>Individuals of Note During the Second Half of the 20</a:t>
            </a:r>
            <a:r>
              <a:rPr lang="en-US" baseline="30000" dirty="0" smtClean="0">
                <a:solidFill>
                  <a:schemeClr val="accent6">
                    <a:lumMod val="50000"/>
                  </a:schemeClr>
                </a:solidFill>
              </a:rPr>
              <a:t>th</a:t>
            </a:r>
            <a:r>
              <a:rPr lang="en-US" dirty="0" smtClean="0">
                <a:solidFill>
                  <a:schemeClr val="accent6">
                    <a:lumMod val="50000"/>
                  </a:schemeClr>
                </a:solidFill>
              </a:rPr>
              <a:t> Century</a:t>
            </a:r>
            <a:endParaRPr lang="en-US" dirty="0">
              <a:solidFill>
                <a:schemeClr val="accent6">
                  <a:lumMod val="50000"/>
                </a:schemeClr>
              </a:solidFill>
            </a:endParaRPr>
          </a:p>
        </p:txBody>
      </p:sp>
    </p:spTree>
    <p:extLst>
      <p:ext uri="{BB962C8B-B14F-4D97-AF65-F5344CB8AC3E}">
        <p14:creationId xmlns:p14="http://schemas.microsoft.com/office/powerpoint/2010/main" val="16965010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686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a:xfrm>
            <a:off x="1066800" y="2819400"/>
            <a:ext cx="7162800" cy="2423346"/>
          </a:xfrm>
        </p:spPr>
        <p:txBody>
          <a:bodyPr/>
          <a:lstStyle/>
          <a:p>
            <a:pPr marL="320040" indent="-320040" algn="l" fontAlgn="auto">
              <a:spcAft>
                <a:spcPts val="0"/>
              </a:spcAft>
              <a:buClr>
                <a:schemeClr val="accent6">
                  <a:lumMod val="75000"/>
                </a:schemeClr>
              </a:buClr>
              <a:defRPr/>
            </a:pPr>
            <a:r>
              <a:rPr lang="en-US" dirty="0" smtClean="0">
                <a:solidFill>
                  <a:schemeClr val="tx1"/>
                </a:solidFill>
              </a:rPr>
              <a:t>Changes in Post World War II America</a:t>
            </a:r>
            <a:endParaRPr lang="en-US" dirty="0">
              <a:solidFill>
                <a:schemeClr val="tx1"/>
              </a:solidFill>
            </a:endParaRPr>
          </a:p>
        </p:txBody>
      </p:sp>
      <p:sp>
        <p:nvSpPr>
          <p:cNvPr id="6148" name="Text Placeholder 4"/>
          <p:cNvSpPr>
            <a:spLocks noGrp="1"/>
          </p:cNvSpPr>
          <p:nvPr>
            <p:ph type="body" idx="1"/>
          </p:nvPr>
        </p:nvSpPr>
        <p:spPr>
          <a:xfrm>
            <a:off x="2057400" y="5334000"/>
            <a:ext cx="5970588" cy="835025"/>
          </a:xfrm>
        </p:spPr>
        <p:txBody>
          <a:bodyPr/>
          <a:lstStyle/>
          <a:p>
            <a:pPr algn="l"/>
            <a:r>
              <a:rPr lang="en-US" dirty="0" smtClean="0">
                <a:solidFill>
                  <a:schemeClr val="tx1"/>
                </a:solidFill>
              </a:rPr>
              <a:t>Peace and Prosperity as a Global Superpower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half" idx="2"/>
          </p:nvPr>
        </p:nvSpPr>
        <p:spPr>
          <a:xfrm>
            <a:off x="457200" y="1010486"/>
            <a:ext cx="4114801" cy="4323514"/>
          </a:xfrm>
        </p:spPr>
        <p:txBody>
          <a:bodyPr/>
          <a:lstStyle/>
          <a:p>
            <a:pPr>
              <a:spcAft>
                <a:spcPct val="0"/>
              </a:spcAft>
              <a:buFont typeface="Arial" charset="0"/>
              <a:buChar char="•"/>
            </a:pPr>
            <a:r>
              <a:rPr lang="en-US" dirty="0"/>
              <a:t>Ray </a:t>
            </a:r>
            <a:r>
              <a:rPr lang="en-US" dirty="0" smtClean="0"/>
              <a:t>Kroc wasn’t the founder of McDonald’s – it was actually founded by two brothers –named McDonald – in California.  Kroc liked the restaurant so well that he mass produced it!  </a:t>
            </a:r>
          </a:p>
          <a:p>
            <a:pPr>
              <a:spcAft>
                <a:spcPct val="0"/>
              </a:spcAft>
              <a:buFont typeface="Arial" charset="0"/>
              <a:buChar char="•"/>
            </a:pPr>
            <a:r>
              <a:rPr lang="en-US" dirty="0" smtClean="0"/>
              <a:t>Franchises of the McDonald’s restaurants were created using quality control methods.  Every hamburger, french fry, or milkshake in every restaurant had the same proportions of the same ingredients, and everything was supposed to taste alike!  That way, a traveler in a faraway town knew they could count on the quality of McDonald’s restaurants, no matter what.</a:t>
            </a:r>
            <a:endParaRPr lang="en-US" dirty="0"/>
          </a:p>
          <a:p>
            <a:endParaRPr lang="en-US" dirty="0"/>
          </a:p>
        </p:txBody>
      </p:sp>
      <p:sp>
        <p:nvSpPr>
          <p:cNvPr id="2" name="Title 1"/>
          <p:cNvSpPr>
            <a:spLocks noGrp="1"/>
          </p:cNvSpPr>
          <p:nvPr>
            <p:ph type="title"/>
          </p:nvPr>
        </p:nvSpPr>
        <p:spPr>
          <a:xfrm>
            <a:off x="228600" y="4953000"/>
            <a:ext cx="8686800" cy="1143000"/>
          </a:xfrm>
        </p:spPr>
        <p:txBody>
          <a:bodyPr/>
          <a:lstStyle/>
          <a:p>
            <a:r>
              <a:rPr lang="en-US" dirty="0" smtClean="0">
                <a:solidFill>
                  <a:schemeClr val="accent6">
                    <a:lumMod val="50000"/>
                  </a:schemeClr>
                </a:solidFill>
              </a:rPr>
              <a:t>Ray Kroc of McDonald’s Fame</a:t>
            </a:r>
            <a:endParaRPr lang="en-US" dirty="0">
              <a:solidFill>
                <a:schemeClr val="accent6">
                  <a:lumMod val="50000"/>
                </a:schemeClr>
              </a:solidFill>
            </a:endParaRPr>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t="7774" b="7774"/>
          <a:stretch>
            <a:fillRect/>
          </a:stretch>
        </p:blipFill>
        <p:spPr>
          <a:xfrm>
            <a:off x="4419600" y="533400"/>
            <a:ext cx="4114800" cy="4495800"/>
          </a:xfrm>
        </p:spPr>
      </p:pic>
    </p:spTree>
    <p:extLst>
      <p:ext uri="{BB962C8B-B14F-4D97-AF65-F5344CB8AC3E}">
        <p14:creationId xmlns:p14="http://schemas.microsoft.com/office/powerpoint/2010/main" val="13212840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1" y="4371975"/>
            <a:ext cx="7772400" cy="1143000"/>
          </a:xfrm>
        </p:spPr>
        <p:txBody>
          <a:bodyPr/>
          <a:lstStyle/>
          <a:p>
            <a:pPr algn="l"/>
            <a:r>
              <a:rPr lang="en-US" sz="3200" dirty="0" smtClean="0">
                <a:solidFill>
                  <a:schemeClr val="accent6">
                    <a:lumMod val="50000"/>
                  </a:schemeClr>
                </a:solidFill>
              </a:rPr>
              <a:t>Frank Lloyd Wright was a famous architect. He believed building designs should be inspired by nature and fit into their surroundings.</a:t>
            </a:r>
            <a:endParaRPr lang="en-US" sz="3200" dirty="0">
              <a:solidFill>
                <a:schemeClr val="accent6">
                  <a:lumMod val="50000"/>
                </a:schemeClr>
              </a:solidFill>
            </a:endParaRPr>
          </a:p>
        </p:txBody>
      </p:sp>
      <p:sp>
        <p:nvSpPr>
          <p:cNvPr id="3" name="Content Placeholder 2"/>
          <p:cNvSpPr>
            <a:spLocks noGrp="1"/>
          </p:cNvSpPr>
          <p:nvPr>
            <p:ph sz="quarter" idx="13"/>
          </p:nvPr>
        </p:nvSpPr>
        <p:spPr/>
        <p:txBody>
          <a:bodyPr/>
          <a:lstStyle/>
          <a:p>
            <a:pPr marL="46037" indent="0">
              <a:buNone/>
            </a:pP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685800"/>
            <a:ext cx="4876800" cy="3251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1873" y="656230"/>
            <a:ext cx="2591808" cy="3280770"/>
          </a:xfrm>
          <a:prstGeom prst="rect">
            <a:avLst/>
          </a:prstGeom>
        </p:spPr>
      </p:pic>
      <p:sp>
        <p:nvSpPr>
          <p:cNvPr id="6" name="Rounded Rectangle 5"/>
          <p:cNvSpPr/>
          <p:nvPr/>
        </p:nvSpPr>
        <p:spPr>
          <a:xfrm>
            <a:off x="593678" y="3810000"/>
            <a:ext cx="8077200" cy="381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500" i="1" dirty="0" smtClean="0"/>
              <a:t>The Guggenheim Museum in New York is one of Frank Lloyd Wright’s most famous works. </a:t>
            </a:r>
            <a:endParaRPr lang="en-US" sz="1500" i="1" dirty="0"/>
          </a:p>
        </p:txBody>
      </p:sp>
    </p:spTree>
    <p:extLst>
      <p:ext uri="{BB962C8B-B14F-4D97-AF65-F5344CB8AC3E}">
        <p14:creationId xmlns:p14="http://schemas.microsoft.com/office/powerpoint/2010/main" val="10662708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5410703"/>
            <a:ext cx="8458200" cy="1143000"/>
          </a:xfrm>
        </p:spPr>
        <p:txBody>
          <a:bodyPr/>
          <a:lstStyle/>
          <a:p>
            <a:pPr algn="l"/>
            <a:r>
              <a:rPr lang="en-US" sz="4000" dirty="0" smtClean="0">
                <a:solidFill>
                  <a:schemeClr val="accent6">
                    <a:lumMod val="50000"/>
                  </a:schemeClr>
                </a:solidFill>
              </a:rPr>
              <a:t>Martha Graham was the Founder of Modern Dance in America.</a:t>
            </a:r>
            <a:endParaRPr lang="en-US" sz="4000" dirty="0">
              <a:solidFill>
                <a:schemeClr val="accent6">
                  <a:lumMod val="50000"/>
                </a:schemeClr>
              </a:solidFill>
            </a:endParaRPr>
          </a:p>
        </p:txBody>
      </p:sp>
      <p:sp>
        <p:nvSpPr>
          <p:cNvPr id="3" name="Content Placeholder 2"/>
          <p:cNvSpPr>
            <a:spLocks noGrp="1"/>
          </p:cNvSpPr>
          <p:nvPr>
            <p:ph sz="quarter" idx="13"/>
          </p:nvPr>
        </p:nvSpPr>
        <p:spPr/>
        <p:txBody>
          <a:bodyPr/>
          <a:lstStyle/>
          <a:p>
            <a:pPr marL="46037" indent="0">
              <a:spcAft>
                <a:spcPct val="0"/>
              </a:spcAft>
              <a:buNone/>
            </a:pP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5999"/>
            <a:ext cx="9144000" cy="309172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118284"/>
            <a:ext cx="1491727" cy="1981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127383"/>
            <a:ext cx="1491727" cy="19812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7927" y="118284"/>
            <a:ext cx="1491727" cy="19812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503" y="118284"/>
            <a:ext cx="1491727" cy="198120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8052" y="118284"/>
            <a:ext cx="1491727" cy="19812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5873" y="118284"/>
            <a:ext cx="1491727" cy="1981200"/>
          </a:xfrm>
          <a:prstGeom prst="rect">
            <a:avLst/>
          </a:prstGeom>
        </p:spPr>
      </p:pic>
    </p:spTree>
    <p:extLst>
      <p:ext uri="{BB962C8B-B14F-4D97-AF65-F5344CB8AC3E}">
        <p14:creationId xmlns:p14="http://schemas.microsoft.com/office/powerpoint/2010/main" val="2632186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676400"/>
            <a:ext cx="6629400" cy="4029977"/>
          </a:xfrm>
          <a:prstGeom prst="rect">
            <a:avLst/>
          </a:prstGeom>
        </p:spPr>
      </p:pic>
      <p:sp>
        <p:nvSpPr>
          <p:cNvPr id="4" name="Title 3"/>
          <p:cNvSpPr>
            <a:spLocks noGrp="1"/>
          </p:cNvSpPr>
          <p:nvPr>
            <p:ph type="title"/>
          </p:nvPr>
        </p:nvSpPr>
        <p:spPr>
          <a:xfrm>
            <a:off x="457200" y="228600"/>
            <a:ext cx="8001000" cy="1371600"/>
          </a:xfrm>
        </p:spPr>
        <p:txBody>
          <a:bodyPr/>
          <a:lstStyle/>
          <a:p>
            <a:pPr marL="320040" indent="-320040" algn="l" fontAlgn="auto">
              <a:spcAft>
                <a:spcPts val="0"/>
              </a:spcAft>
              <a:buClr>
                <a:schemeClr val="accent6">
                  <a:lumMod val="75000"/>
                </a:schemeClr>
              </a:buClr>
              <a:defRPr/>
            </a:pPr>
            <a:r>
              <a:rPr lang="en-US" dirty="0" smtClean="0">
                <a:solidFill>
                  <a:schemeClr val="accent6">
                    <a:lumMod val="50000"/>
                  </a:schemeClr>
                </a:solidFill>
              </a:rPr>
              <a:t>The Cold War Between the United States and the USSR</a:t>
            </a:r>
            <a:endParaRPr lang="en-US" dirty="0">
              <a:solidFill>
                <a:schemeClr val="accent6">
                  <a:lumMod val="50000"/>
                </a:schemeClr>
              </a:solidFill>
            </a:endParaRPr>
          </a:p>
        </p:txBody>
      </p:sp>
      <p:sp>
        <p:nvSpPr>
          <p:cNvPr id="18435" name="Text Placeholder 4"/>
          <p:cNvSpPr>
            <a:spLocks noGrp="1"/>
          </p:cNvSpPr>
          <p:nvPr>
            <p:ph type="body" idx="1"/>
          </p:nvPr>
        </p:nvSpPr>
        <p:spPr>
          <a:xfrm>
            <a:off x="1371600" y="5706377"/>
            <a:ext cx="5970588" cy="836613"/>
          </a:xfrm>
        </p:spPr>
        <p:txBody>
          <a:bodyPr/>
          <a:lstStyle/>
          <a:p>
            <a:pPr algn="l"/>
            <a:r>
              <a:rPr lang="en-US" dirty="0" smtClean="0">
                <a:solidFill>
                  <a:schemeClr val="accent6">
                    <a:lumMod val="50000"/>
                  </a:schemeClr>
                </a:solidFill>
              </a:rPr>
              <a:t>A War of Ideology and Visions, 1945 - 1991</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2168"/>
            <a:ext cx="8382000" cy="1143000"/>
          </a:xfrm>
        </p:spPr>
        <p:txBody>
          <a:bodyPr>
            <a:noAutofit/>
          </a:bodyPr>
          <a:lstStyle/>
          <a:p>
            <a:pPr marL="320040" indent="-320040" algn="l" fontAlgn="auto">
              <a:spcAft>
                <a:spcPts val="0"/>
              </a:spcAft>
              <a:buClr>
                <a:schemeClr val="accent6">
                  <a:lumMod val="75000"/>
                </a:schemeClr>
              </a:buClr>
              <a:defRPr/>
            </a:pPr>
            <a:r>
              <a:rPr lang="en-US" sz="2400" dirty="0">
                <a:solidFill>
                  <a:schemeClr val="tx1">
                    <a:lumMod val="75000"/>
                    <a:lumOff val="25000"/>
                  </a:schemeClr>
                </a:solidFill>
              </a:rPr>
              <a:t>The United Nations was formed near the end of World War II to create a body for the nations of the world to try to prevent future global wars</a:t>
            </a:r>
            <a:r>
              <a:rPr lang="en-US" sz="2400" dirty="0" smtClean="0">
                <a:solidFill>
                  <a:schemeClr val="tx1">
                    <a:lumMod val="75000"/>
                    <a:lumOff val="25000"/>
                  </a:schemeClr>
                </a:solidFill>
              </a:rPr>
              <a:t>.  Today, it serves as an international peacekeeping organization.</a:t>
            </a:r>
            <a:r>
              <a:rPr lang="en-US" sz="2400" dirty="0">
                <a:solidFill>
                  <a:schemeClr val="tx1">
                    <a:lumMod val="75000"/>
                    <a:lumOff val="25000"/>
                  </a:schemeClr>
                </a:solidFill>
              </a:rPr>
              <a:t/>
            </a:r>
            <a:br>
              <a:rPr lang="en-US" sz="2400" dirty="0">
                <a:solidFill>
                  <a:schemeClr val="tx1">
                    <a:lumMod val="75000"/>
                    <a:lumOff val="25000"/>
                  </a:schemeClr>
                </a:solidFill>
              </a:rPr>
            </a:br>
            <a:endParaRPr lang="en-US" sz="2400" dirty="0" smtClean="0">
              <a:solidFill>
                <a:schemeClr val="tx1">
                  <a:lumMod val="75000"/>
                  <a:lumOff val="25000"/>
                </a:schemeClr>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09600" y="381000"/>
            <a:ext cx="4961839" cy="3475037"/>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06466">
            <a:off x="5954317" y="606107"/>
            <a:ext cx="2281844" cy="34290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85800" y="304800"/>
            <a:ext cx="3636085" cy="762000"/>
          </a:xfrm>
        </p:spPr>
        <p:txBody>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The Cold War</a:t>
            </a: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73541" y="731838"/>
            <a:ext cx="3257743" cy="4894262"/>
          </a:xfrm>
        </p:spPr>
      </p:pic>
      <p:sp>
        <p:nvSpPr>
          <p:cNvPr id="2" name="Text Placeholder 1"/>
          <p:cNvSpPr>
            <a:spLocks noGrp="1"/>
          </p:cNvSpPr>
          <p:nvPr>
            <p:ph type="body" sz="half" idx="2"/>
          </p:nvPr>
        </p:nvSpPr>
        <p:spPr>
          <a:xfrm>
            <a:off x="685800" y="1295400"/>
            <a:ext cx="3778625" cy="4341920"/>
          </a:xfrm>
        </p:spPr>
        <p:txBody>
          <a:bodyPr/>
          <a:lstStyle/>
          <a:p>
            <a:r>
              <a:rPr lang="en-US" b="1" i="1" u="sng" dirty="0" smtClean="0">
                <a:solidFill>
                  <a:schemeClr val="accent6">
                    <a:lumMod val="50000"/>
                  </a:schemeClr>
                </a:solidFill>
              </a:rPr>
              <a:t>The Cold War was the longstanding state </a:t>
            </a:r>
            <a:r>
              <a:rPr lang="en-US" b="1" i="1" u="sng" dirty="0">
                <a:solidFill>
                  <a:schemeClr val="accent6">
                    <a:lumMod val="50000"/>
                  </a:schemeClr>
                </a:solidFill>
              </a:rPr>
              <a:t>of </a:t>
            </a:r>
            <a:r>
              <a:rPr lang="en-US" b="1" i="1" u="sng" dirty="0" smtClean="0">
                <a:solidFill>
                  <a:schemeClr val="accent6">
                    <a:lumMod val="50000"/>
                  </a:schemeClr>
                </a:solidFill>
              </a:rPr>
              <a:t>tension between the United States and the Soviet Union -  </a:t>
            </a:r>
            <a:r>
              <a:rPr lang="en-US" b="1" i="1" u="sng" dirty="0">
                <a:solidFill>
                  <a:schemeClr val="accent6">
                    <a:lumMod val="50000"/>
                  </a:schemeClr>
                </a:solidFill>
              </a:rPr>
              <a:t>without actual fighting </a:t>
            </a:r>
            <a:r>
              <a:rPr lang="en-US" dirty="0"/>
              <a:t>between </a:t>
            </a:r>
            <a:r>
              <a:rPr lang="en-US" dirty="0" smtClean="0"/>
              <a:t>Americans and Russians directly </a:t>
            </a:r>
            <a:r>
              <a:rPr lang="en-US" dirty="0" smtClean="0"/>
              <a:t>- which </a:t>
            </a:r>
            <a:r>
              <a:rPr lang="en-US" dirty="0"/>
              <a:t>divided the world into two </a:t>
            </a:r>
            <a:r>
              <a:rPr lang="en-US" dirty="0" smtClean="0"/>
              <a:t>camps from 1945 – 1991.</a:t>
            </a:r>
          </a:p>
          <a:p>
            <a:endParaRPr lang="en-US" dirty="0"/>
          </a:p>
          <a:p>
            <a:r>
              <a:rPr lang="en-US" dirty="0" smtClean="0"/>
              <a:t>The two nations engaged in a prolonged arms race which brought the world to the brink of nuclear war on several occasions. </a:t>
            </a:r>
          </a:p>
          <a:p>
            <a:endParaRPr lang="en-US" dirty="0" smtClean="0"/>
          </a:p>
          <a:p>
            <a:r>
              <a:rPr lang="en-US" dirty="0" smtClean="0"/>
              <a:t>Both sides believed that the goal of the other side was world domination. Both sides believed that the others were conspiring to take over other nations throughout the world.</a:t>
            </a:r>
            <a:endParaRPr lang="en-US" dirty="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81000" y="4419600"/>
            <a:ext cx="8229601" cy="1981200"/>
          </a:xfrm>
        </p:spPr>
        <p:txBody>
          <a:bodyPr/>
          <a:lstStyle/>
          <a:p>
            <a:pPr algn="l"/>
            <a:r>
              <a:rPr lang="en-US" sz="3200" dirty="0">
                <a:solidFill>
                  <a:schemeClr val="accent6">
                    <a:lumMod val="50000"/>
                  </a:schemeClr>
                </a:solidFill>
              </a:rPr>
              <a:t>Much of Europe was in ruins following World War II. Soviet forces </a:t>
            </a:r>
            <a:r>
              <a:rPr lang="en-US" sz="3200" dirty="0" smtClean="0">
                <a:solidFill>
                  <a:schemeClr val="accent6">
                    <a:lumMod val="50000"/>
                  </a:schemeClr>
                </a:solidFill>
              </a:rPr>
              <a:t>occupied Eastern </a:t>
            </a:r>
            <a:r>
              <a:rPr lang="en-US" sz="3200" dirty="0">
                <a:solidFill>
                  <a:schemeClr val="accent6">
                    <a:lumMod val="50000"/>
                  </a:schemeClr>
                </a:solidFill>
              </a:rPr>
              <a:t>and </a:t>
            </a:r>
            <a:r>
              <a:rPr lang="en-US" sz="3200" dirty="0" smtClean="0">
                <a:solidFill>
                  <a:schemeClr val="accent6">
                    <a:lumMod val="50000"/>
                  </a:schemeClr>
                </a:solidFill>
              </a:rPr>
              <a:t>portions of Central Europe, including East Germany, after WW II. </a:t>
            </a:r>
            <a:endParaRPr lang="en-US" sz="32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219200" y="228600"/>
            <a:ext cx="6476999" cy="4224130"/>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181600"/>
            <a:ext cx="8534400" cy="1143000"/>
          </a:xfrm>
        </p:spPr>
        <p:txBody>
          <a:bodyPr/>
          <a:lstStyle/>
          <a:p>
            <a:pPr algn="l"/>
            <a:r>
              <a:rPr lang="en-US" sz="2800" dirty="0">
                <a:solidFill>
                  <a:schemeClr val="accent6">
                    <a:lumMod val="50000"/>
                  </a:schemeClr>
                </a:solidFill>
              </a:rPr>
              <a:t>The United States felt it was in its best interest to help rebuild Europe and prevent political and economic instability.</a:t>
            </a:r>
            <a:br>
              <a:rPr lang="en-US" sz="2800" dirty="0">
                <a:solidFill>
                  <a:schemeClr val="accent6">
                    <a:lumMod val="50000"/>
                  </a:schemeClr>
                </a:solidFill>
              </a:rPr>
            </a:br>
            <a:r>
              <a:rPr lang="en-US" sz="2800" dirty="0"/>
              <a:t/>
            </a:r>
            <a:br>
              <a:rPr lang="en-US" sz="2800" dirty="0"/>
            </a:br>
            <a:endParaRPr lang="en-US" sz="2800" dirty="0"/>
          </a:p>
        </p:txBody>
      </p:sp>
      <p:sp>
        <p:nvSpPr>
          <p:cNvPr id="8" name="Content Placeholder 7"/>
          <p:cNvSpPr>
            <a:spLocks noGrp="1"/>
          </p:cNvSpPr>
          <p:nvPr>
            <p:ph sz="quarter" idx="13"/>
          </p:nvPr>
        </p:nvSpPr>
        <p:spPr>
          <a:xfrm>
            <a:off x="457200" y="304800"/>
            <a:ext cx="3657600" cy="4800600"/>
          </a:xfrm>
        </p:spPr>
        <p:txBody>
          <a:bodyPr/>
          <a:lstStyle/>
          <a:p>
            <a:r>
              <a:rPr lang="en-US" b="1" u="sng" dirty="0" smtClean="0">
                <a:solidFill>
                  <a:schemeClr val="accent6">
                    <a:lumMod val="50000"/>
                  </a:schemeClr>
                </a:solidFill>
              </a:rPr>
              <a:t>The Truman </a:t>
            </a:r>
            <a:r>
              <a:rPr lang="en-US" b="1" u="sng" dirty="0" smtClean="0">
                <a:solidFill>
                  <a:schemeClr val="accent6">
                    <a:lumMod val="50000"/>
                  </a:schemeClr>
                </a:solidFill>
              </a:rPr>
              <a:t>Doctrine</a:t>
            </a:r>
            <a:endParaRPr lang="en-US" b="1" u="sng" dirty="0"/>
          </a:p>
          <a:p>
            <a:pPr marL="46037" indent="0">
              <a:buNone/>
            </a:pPr>
            <a:r>
              <a:rPr lang="en-US" sz="1800" dirty="0" smtClean="0"/>
              <a:t>In 1947, President Harry S. Truman introduced the policy of containment by announcing that the United States would provide over $400 Million to Turkey and Greece to prevent the spread of communism.  </a:t>
            </a:r>
            <a:r>
              <a:rPr lang="en-US" sz="1800" b="1" i="1" u="sng" dirty="0" smtClean="0">
                <a:solidFill>
                  <a:schemeClr val="accent6">
                    <a:lumMod val="50000"/>
                  </a:schemeClr>
                </a:solidFill>
              </a:rPr>
              <a:t>The Truman Doctrine </a:t>
            </a:r>
            <a:r>
              <a:rPr lang="en-US" sz="1800" dirty="0" smtClean="0">
                <a:solidFill>
                  <a:schemeClr val="accent6">
                    <a:lumMod val="50000"/>
                  </a:schemeClr>
                </a:solidFill>
              </a:rPr>
              <a:t>– </a:t>
            </a:r>
            <a:r>
              <a:rPr lang="en-US" sz="1800" b="1" i="1" u="sng" dirty="0" smtClean="0">
                <a:solidFill>
                  <a:schemeClr val="accent6">
                    <a:lumMod val="50000"/>
                  </a:schemeClr>
                </a:solidFill>
              </a:rPr>
              <a:t>and the $400 Million -  saved Turkey and Greece from communist aggression. </a:t>
            </a:r>
            <a:r>
              <a:rPr lang="en-US" sz="1800" dirty="0" smtClean="0"/>
              <a:t> The </a:t>
            </a:r>
            <a:r>
              <a:rPr lang="en-US" sz="1800" dirty="0" smtClean="0"/>
              <a:t>money was given to supporters of capitalism and democracy – </a:t>
            </a:r>
            <a:r>
              <a:rPr lang="en-US" sz="1800" dirty="0" smtClean="0"/>
              <a:t>our most treasured American </a:t>
            </a:r>
            <a:r>
              <a:rPr lang="en-US" sz="1800" dirty="0" smtClean="0"/>
              <a:t>values</a:t>
            </a:r>
            <a:r>
              <a:rPr lang="en-US" sz="1800" dirty="0" smtClean="0"/>
              <a:t>.  Communism was halted.  </a:t>
            </a:r>
            <a:r>
              <a:rPr lang="en-US" sz="1800" dirty="0" smtClean="0"/>
              <a:t>The c</a:t>
            </a:r>
            <a:r>
              <a:rPr lang="en-US" sz="1800" dirty="0" smtClean="0"/>
              <a:t>ontainment policy had been successful. </a:t>
            </a:r>
            <a:endParaRPr lang="en-US" sz="1800" dirty="0"/>
          </a:p>
        </p:txBody>
      </p:sp>
      <p:pic>
        <p:nvPicPr>
          <p:cNvPr id="12" name="Content Placeholder 1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43400" y="228600"/>
            <a:ext cx="4175062" cy="4913728"/>
          </a:xfrm>
        </p:spPr>
      </p:pic>
    </p:spTree>
    <p:extLst>
      <p:ext uri="{BB962C8B-B14F-4D97-AF65-F5344CB8AC3E}">
        <p14:creationId xmlns:p14="http://schemas.microsoft.com/office/powerpoint/2010/main" val="26566799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8200" y="152400"/>
            <a:ext cx="4206823" cy="6172200"/>
          </a:xfrm>
        </p:spPr>
      </p:pic>
      <p:sp>
        <p:nvSpPr>
          <p:cNvPr id="6" name="Title 5"/>
          <p:cNvSpPr>
            <a:spLocks noGrp="1"/>
          </p:cNvSpPr>
          <p:nvPr>
            <p:ph type="title"/>
          </p:nvPr>
        </p:nvSpPr>
        <p:spPr>
          <a:xfrm>
            <a:off x="228600" y="4267200"/>
            <a:ext cx="4495800" cy="2590800"/>
          </a:xfrm>
        </p:spPr>
        <p:txBody>
          <a:bodyPr/>
          <a:lstStyle/>
          <a:p>
            <a:pPr algn="l"/>
            <a:r>
              <a:rPr lang="en-US" sz="2400" dirty="0">
                <a:solidFill>
                  <a:schemeClr val="accent6">
                    <a:lumMod val="50000"/>
                  </a:schemeClr>
                </a:solidFill>
              </a:rPr>
              <a:t>The United States felt it was in its best interest to help rebuild Europe and prevent political and economic instability.</a:t>
            </a:r>
            <a:r>
              <a:rPr lang="en-US" sz="2800" dirty="0">
                <a:solidFill>
                  <a:schemeClr val="accent6">
                    <a:lumMod val="50000"/>
                  </a:schemeClr>
                </a:solidFill>
              </a:rPr>
              <a:t/>
            </a:r>
            <a:br>
              <a:rPr lang="en-US" sz="2800" dirty="0">
                <a:solidFill>
                  <a:schemeClr val="accent6">
                    <a:lumMod val="50000"/>
                  </a:schemeClr>
                </a:solidFill>
              </a:rPr>
            </a:br>
            <a:r>
              <a:rPr lang="en-US" sz="2800" dirty="0">
                <a:solidFill>
                  <a:schemeClr val="accent6">
                    <a:lumMod val="50000"/>
                  </a:schemeClr>
                </a:solidFill>
              </a:rPr>
              <a:t/>
            </a:r>
            <a:br>
              <a:rPr lang="en-US" sz="2800" dirty="0">
                <a:solidFill>
                  <a:schemeClr val="accent6">
                    <a:lumMod val="50000"/>
                  </a:schemeClr>
                </a:solidFill>
              </a:rPr>
            </a:br>
            <a:endParaRPr lang="en-US" sz="2800" dirty="0">
              <a:solidFill>
                <a:schemeClr val="accent6">
                  <a:lumMod val="50000"/>
                </a:schemeClr>
              </a:solidFill>
            </a:endParaRPr>
          </a:p>
        </p:txBody>
      </p:sp>
      <p:sp>
        <p:nvSpPr>
          <p:cNvPr id="7" name="Content Placeholder 6"/>
          <p:cNvSpPr>
            <a:spLocks noGrp="1"/>
          </p:cNvSpPr>
          <p:nvPr>
            <p:ph sz="quarter" idx="13"/>
          </p:nvPr>
        </p:nvSpPr>
        <p:spPr>
          <a:xfrm>
            <a:off x="457200" y="304800"/>
            <a:ext cx="4191000" cy="4267200"/>
          </a:xfrm>
        </p:spPr>
        <p:txBody>
          <a:bodyPr/>
          <a:lstStyle/>
          <a:p>
            <a:r>
              <a:rPr lang="en-US" sz="3200" b="1" dirty="0" smtClean="0">
                <a:solidFill>
                  <a:schemeClr val="accent6">
                    <a:lumMod val="50000"/>
                  </a:schemeClr>
                </a:solidFill>
              </a:rPr>
              <a:t> </a:t>
            </a:r>
            <a:r>
              <a:rPr lang="en-US" sz="3200" b="1" u="sng" dirty="0" smtClean="0">
                <a:solidFill>
                  <a:schemeClr val="accent6">
                    <a:lumMod val="50000"/>
                  </a:schemeClr>
                </a:solidFill>
              </a:rPr>
              <a:t>The Marshall </a:t>
            </a:r>
            <a:r>
              <a:rPr lang="en-US" sz="3200" b="1" u="sng" dirty="0" smtClean="0">
                <a:solidFill>
                  <a:schemeClr val="accent6">
                    <a:lumMod val="50000"/>
                  </a:schemeClr>
                </a:solidFill>
              </a:rPr>
              <a:t>Plan</a:t>
            </a:r>
            <a:endParaRPr lang="en-US" dirty="0" smtClean="0">
              <a:solidFill>
                <a:schemeClr val="tx1"/>
              </a:solidFill>
            </a:endParaRPr>
          </a:p>
          <a:p>
            <a:pPr marL="46037" indent="0">
              <a:buNone/>
            </a:pPr>
            <a:r>
              <a:rPr lang="en-US" dirty="0" smtClean="0">
                <a:solidFill>
                  <a:schemeClr val="tx1"/>
                </a:solidFill>
              </a:rPr>
              <a:t>The </a:t>
            </a:r>
            <a:r>
              <a:rPr lang="en-US" dirty="0" smtClean="0">
                <a:solidFill>
                  <a:schemeClr val="tx1"/>
                </a:solidFill>
              </a:rPr>
              <a:t>Marshall Plan for reconstructing Europe provided over $13 Million to any nation in Europe which pledged itself to democracy and capitalism.  Compared to the Soviet Union’s exploitation of nations in Eastern Europe, the United States plan looked pretty good! </a:t>
            </a:r>
            <a:endParaRPr lang="en-US" dirty="0">
              <a:solidFill>
                <a:schemeClr val="tx1"/>
              </a:solidFill>
            </a:endParaRPr>
          </a:p>
        </p:txBody>
      </p:sp>
      <p:sp>
        <p:nvSpPr>
          <p:cNvPr id="2" name="Right Arrow 1"/>
          <p:cNvSpPr/>
          <p:nvPr/>
        </p:nvSpPr>
        <p:spPr>
          <a:xfrm rot="17876091">
            <a:off x="3117839" y="3368500"/>
            <a:ext cx="4297442" cy="273861"/>
          </a:xfrm>
          <a:prstGeom prst="rightArrow">
            <a:avLst>
              <a:gd name="adj1" fmla="val 65441"/>
              <a:gd name="adj2" fmla="val 5000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3695314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33400"/>
            <a:ext cx="3636085" cy="609600"/>
          </a:xfrm>
        </p:spPr>
        <p:txBody>
          <a:bodyPr/>
          <a:lstStyle/>
          <a:p>
            <a:r>
              <a:rPr lang="en-US" dirty="0" smtClean="0">
                <a:solidFill>
                  <a:schemeClr val="accent6">
                    <a:lumMod val="50000"/>
                  </a:schemeClr>
                </a:solidFill>
              </a:rPr>
              <a:t>A Divide Germany</a:t>
            </a:r>
            <a:endParaRPr lang="en-US" dirty="0">
              <a:solidFill>
                <a:schemeClr val="accent6">
                  <a:lumMod val="50000"/>
                </a:schemeClr>
              </a:solidFill>
            </a:endParaRPr>
          </a:p>
        </p:txBody>
      </p:sp>
      <p:sp>
        <p:nvSpPr>
          <p:cNvPr id="7" name="Text Placeholder 6"/>
          <p:cNvSpPr>
            <a:spLocks noGrp="1"/>
          </p:cNvSpPr>
          <p:nvPr>
            <p:ph type="body" sz="half" idx="2"/>
          </p:nvPr>
        </p:nvSpPr>
        <p:spPr>
          <a:xfrm>
            <a:off x="457200" y="1143000"/>
            <a:ext cx="4007225" cy="4494320"/>
          </a:xfrm>
        </p:spPr>
        <p:txBody>
          <a:bodyPr/>
          <a:lstStyle/>
          <a:p>
            <a:r>
              <a:rPr lang="en-US" dirty="0">
                <a:solidFill>
                  <a:schemeClr val="tx1">
                    <a:lumMod val="75000"/>
                    <a:lumOff val="25000"/>
                  </a:schemeClr>
                </a:solidFill>
              </a:rPr>
              <a:t>Germany was partitioned into East and West </a:t>
            </a:r>
            <a:r>
              <a:rPr lang="en-US" dirty="0" smtClean="0">
                <a:solidFill>
                  <a:schemeClr val="tx1">
                    <a:lumMod val="75000"/>
                    <a:lumOff val="25000"/>
                  </a:schemeClr>
                </a:solidFill>
              </a:rPr>
              <a:t>Germany following World War II. </a:t>
            </a:r>
            <a:r>
              <a:rPr lang="en-US" dirty="0">
                <a:solidFill>
                  <a:schemeClr val="tx1">
                    <a:lumMod val="75000"/>
                    <a:lumOff val="25000"/>
                  </a:schemeClr>
                </a:solidFill>
              </a:rPr>
              <a:t>West Germany became </a:t>
            </a:r>
            <a:r>
              <a:rPr lang="en-US" dirty="0" smtClean="0">
                <a:solidFill>
                  <a:schemeClr val="tx1">
                    <a:lumMod val="75000"/>
                    <a:lumOff val="25000"/>
                  </a:schemeClr>
                </a:solidFill>
              </a:rPr>
              <a:t>democratic, and capitalistic, and was allowed to resume </a:t>
            </a:r>
            <a:r>
              <a:rPr lang="en-US" dirty="0">
                <a:solidFill>
                  <a:schemeClr val="tx1">
                    <a:lumMod val="75000"/>
                    <a:lumOff val="25000"/>
                  </a:schemeClr>
                </a:solidFill>
              </a:rPr>
              <a:t>self-government after a few years of American, British, and French occupation. </a:t>
            </a:r>
          </a:p>
          <a:p>
            <a:endParaRPr lang="en-US" dirty="0" smtClean="0">
              <a:solidFill>
                <a:schemeClr val="tx1">
                  <a:lumMod val="75000"/>
                  <a:lumOff val="25000"/>
                </a:schemeClr>
              </a:solidFill>
            </a:endParaRPr>
          </a:p>
          <a:p>
            <a:r>
              <a:rPr lang="en-US" dirty="0" smtClean="0">
                <a:solidFill>
                  <a:schemeClr val="tx1">
                    <a:lumMod val="75000"/>
                    <a:lumOff val="25000"/>
                  </a:schemeClr>
                </a:solidFill>
              </a:rPr>
              <a:t>The Soviet Union had been attacked twice by Germany in the 20</a:t>
            </a:r>
            <a:r>
              <a:rPr lang="en-US" baseline="30000" dirty="0" smtClean="0">
                <a:solidFill>
                  <a:schemeClr val="tx1">
                    <a:lumMod val="75000"/>
                    <a:lumOff val="25000"/>
                  </a:schemeClr>
                </a:solidFill>
              </a:rPr>
              <a:t>th</a:t>
            </a:r>
            <a:r>
              <a:rPr lang="en-US" dirty="0" smtClean="0">
                <a:solidFill>
                  <a:schemeClr val="tx1">
                    <a:lumMod val="75000"/>
                    <a:lumOff val="25000"/>
                  </a:schemeClr>
                </a:solidFill>
              </a:rPr>
              <a:t> Century, and did not whish to see Germany reunified.  East </a:t>
            </a:r>
            <a:r>
              <a:rPr lang="en-US" dirty="0">
                <a:solidFill>
                  <a:schemeClr val="tx1">
                    <a:lumMod val="75000"/>
                    <a:lumOff val="25000"/>
                  </a:schemeClr>
                </a:solidFill>
              </a:rPr>
              <a:t>Germany remained under the domination of the Soviet Union and did not adopt democratic institutions</a:t>
            </a:r>
            <a:r>
              <a:rPr lang="en-US" dirty="0" smtClean="0">
                <a:solidFill>
                  <a:schemeClr val="tx1">
                    <a:lumMod val="75000"/>
                    <a:lumOff val="25000"/>
                  </a:schemeClr>
                </a:solidFill>
              </a:rPr>
              <a:t>.  It would remain communist until 1989.</a:t>
            </a:r>
          </a:p>
          <a:p>
            <a:endParaRPr lang="en-US" dirty="0">
              <a:solidFill>
                <a:schemeClr val="tx1">
                  <a:lumMod val="75000"/>
                  <a:lumOff val="25000"/>
                </a:schemeClr>
              </a:solidFill>
            </a:endParaRPr>
          </a:p>
          <a:p>
            <a:r>
              <a:rPr lang="en-US" dirty="0" smtClean="0">
                <a:solidFill>
                  <a:schemeClr val="tx1">
                    <a:lumMod val="75000"/>
                    <a:lumOff val="25000"/>
                  </a:schemeClr>
                </a:solidFill>
              </a:rPr>
              <a:t>Similarly, the city of Berlin was divided into four parts.  When Joseph Stalin attempted to take control of the city with the Berlin Blockade in 1948, American and British intervention saved the city. </a:t>
            </a:r>
            <a:endParaRPr lang="en-US" dirty="0">
              <a:solidFill>
                <a:schemeClr val="tx1">
                  <a:lumMod val="75000"/>
                  <a:lumOff val="25000"/>
                </a:schemeClr>
              </a:solidFill>
            </a:endParaRPr>
          </a:p>
          <a:p>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640524">
            <a:off x="4793134" y="1458191"/>
            <a:ext cx="3813048" cy="4389120"/>
          </a:xfrm>
          <a:prstGeom prst="rect">
            <a:avLst/>
          </a:prstGeom>
        </p:spPr>
      </p:pic>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67200" y="228600"/>
            <a:ext cx="2362200" cy="2353641"/>
          </a:xfrm>
        </p:spPr>
      </p:pic>
    </p:spTree>
    <p:extLst>
      <p:ext uri="{BB962C8B-B14F-4D97-AF65-F5344CB8AC3E}">
        <p14:creationId xmlns:p14="http://schemas.microsoft.com/office/powerpoint/2010/main" val="29534196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Content Placeholder 3"/>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0" y="457200"/>
            <a:ext cx="5638800" cy="2960688"/>
          </a:xfrm>
        </p:spPr>
      </p:pic>
      <p:sp>
        <p:nvSpPr>
          <p:cNvPr id="2" name="Title 1"/>
          <p:cNvSpPr>
            <a:spLocks noGrp="1"/>
          </p:cNvSpPr>
          <p:nvPr>
            <p:ph type="title"/>
          </p:nvPr>
        </p:nvSpPr>
        <p:spPr>
          <a:xfrm>
            <a:off x="838201" y="4372168"/>
            <a:ext cx="7467600" cy="1143000"/>
          </a:xfrm>
        </p:spPr>
        <p:txBody>
          <a:bodyPr>
            <a:normAutofit fontScale="90000"/>
          </a:bodyPr>
          <a:lstStyle/>
          <a:p>
            <a:pPr marL="320040" indent="-320040" algn="l" fontAlgn="auto">
              <a:spcAft>
                <a:spcPts val="0"/>
              </a:spcAft>
              <a:buClr>
                <a:schemeClr val="accent6">
                  <a:lumMod val="75000"/>
                </a:schemeClr>
              </a:buClr>
              <a:defRPr/>
            </a:pPr>
            <a:r>
              <a:rPr lang="en-US" dirty="0" smtClean="0">
                <a:solidFill>
                  <a:schemeClr val="accent6">
                    <a:lumMod val="50000"/>
                  </a:schemeClr>
                </a:solidFill>
              </a:rPr>
              <a:t>The G.I. Bill of Rights Helped Soldiers Transition to American Life</a:t>
            </a:r>
          </a:p>
        </p:txBody>
      </p:sp>
      <p:sp>
        <p:nvSpPr>
          <p:cNvPr id="7172" name="Content Placeholder 2"/>
          <p:cNvSpPr>
            <a:spLocks noGrp="1"/>
          </p:cNvSpPr>
          <p:nvPr>
            <p:ph sz="quarter" idx="13"/>
          </p:nvPr>
        </p:nvSpPr>
        <p:spPr>
          <a:xfrm>
            <a:off x="5638800" y="381000"/>
            <a:ext cx="3346450" cy="3886200"/>
          </a:xfrm>
        </p:spPr>
        <p:txBody>
          <a:bodyPr/>
          <a:lstStyle/>
          <a:p>
            <a:r>
              <a:rPr lang="en-US" sz="1800" dirty="0" smtClean="0"/>
              <a:t>Returning veterans from World War II were given the opportunity to attend college. </a:t>
            </a:r>
          </a:p>
          <a:p>
            <a:r>
              <a:rPr lang="en-US" sz="1800" dirty="0" smtClean="0"/>
              <a:t>Vets were also given low interest loans with which they could purchase houses. </a:t>
            </a:r>
          </a:p>
          <a:p>
            <a:r>
              <a:rPr lang="en-US" sz="1800" dirty="0" smtClean="0"/>
              <a:t>Employment opportunities for veterans were everywhere.  They were the first hired for jobs all across America.</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43000" y="381000"/>
            <a:ext cx="3346704" cy="639762"/>
          </a:xfrm>
        </p:spPr>
        <p:txBody>
          <a:bodyPr/>
          <a:lstStyle/>
          <a:p>
            <a:r>
              <a:rPr lang="en-US" u="sng" dirty="0" smtClean="0">
                <a:solidFill>
                  <a:schemeClr val="accent6">
                    <a:lumMod val="50000"/>
                  </a:schemeClr>
                </a:solidFill>
              </a:rPr>
              <a:t>The United States</a:t>
            </a:r>
            <a:endParaRPr lang="en-US" u="sng" dirty="0">
              <a:solidFill>
                <a:schemeClr val="accent6">
                  <a:lumMod val="50000"/>
                </a:schemeClr>
              </a:solidFill>
            </a:endParaRPr>
          </a:p>
        </p:txBody>
      </p:sp>
      <p:sp>
        <p:nvSpPr>
          <p:cNvPr id="3" name="Content Placeholder 2"/>
          <p:cNvSpPr>
            <a:spLocks noGrp="1"/>
          </p:cNvSpPr>
          <p:nvPr>
            <p:ph sz="half" idx="2"/>
          </p:nvPr>
        </p:nvSpPr>
        <p:spPr/>
        <p:txBody>
          <a:bodyPr rtlCol="0">
            <a:normAutofit/>
          </a:bodyPr>
          <a:lstStyle/>
          <a:p>
            <a:pPr indent="-182880" fontAlgn="auto">
              <a:spcAft>
                <a:spcPts val="0"/>
              </a:spcAft>
              <a:buClr>
                <a:schemeClr val="accent6">
                  <a:lumMod val="75000"/>
                </a:schemeClr>
              </a:buClr>
              <a:buFont typeface="Arial" pitchFamily="34" charset="0"/>
              <a:buChar char="•"/>
              <a:defRPr/>
            </a:pPr>
            <a:r>
              <a:rPr lang="en-US" dirty="0" smtClean="0">
                <a:solidFill>
                  <a:schemeClr val="tx1">
                    <a:lumMod val="75000"/>
                    <a:lumOff val="25000"/>
                  </a:schemeClr>
                </a:solidFill>
              </a:rPr>
              <a:t>Capitalism – free trade and free enterprise.</a:t>
            </a:r>
          </a:p>
          <a:p>
            <a:pPr indent="-182880" fontAlgn="auto">
              <a:spcAft>
                <a:spcPts val="0"/>
              </a:spcAft>
              <a:buClr>
                <a:schemeClr val="accent6">
                  <a:lumMod val="75000"/>
                </a:schemeClr>
              </a:buClr>
              <a:buFont typeface="Arial" pitchFamily="34" charset="0"/>
              <a:buChar char="•"/>
              <a:defRPr/>
            </a:pPr>
            <a:endParaRPr lang="en-US" dirty="0">
              <a:solidFill>
                <a:schemeClr val="tx1">
                  <a:lumMod val="75000"/>
                  <a:lumOff val="25000"/>
                </a:schemeClr>
              </a:solidFill>
            </a:endParaRPr>
          </a:p>
          <a:p>
            <a:pPr indent="-182880" fontAlgn="auto">
              <a:spcAft>
                <a:spcPts val="0"/>
              </a:spcAft>
              <a:buClr>
                <a:schemeClr val="accent6">
                  <a:lumMod val="75000"/>
                </a:schemeClr>
              </a:buClr>
              <a:buFont typeface="Arial" pitchFamily="34" charset="0"/>
              <a:buChar char="•"/>
              <a:defRPr/>
            </a:pPr>
            <a:r>
              <a:rPr lang="en-US" dirty="0" smtClean="0">
                <a:solidFill>
                  <a:schemeClr val="tx1">
                    <a:lumMod val="75000"/>
                    <a:lumOff val="25000"/>
                  </a:schemeClr>
                </a:solidFill>
              </a:rPr>
              <a:t>Democratic Government</a:t>
            </a:r>
          </a:p>
          <a:p>
            <a:pPr indent="-182880" fontAlgn="auto">
              <a:spcAft>
                <a:spcPts val="0"/>
              </a:spcAft>
              <a:buClr>
                <a:schemeClr val="accent6">
                  <a:lumMod val="75000"/>
                </a:schemeClr>
              </a:buClr>
              <a:buFont typeface="Arial" pitchFamily="34" charset="0"/>
              <a:buChar char="•"/>
              <a:defRPr/>
            </a:pPr>
            <a:endParaRPr lang="en-US" dirty="0">
              <a:solidFill>
                <a:schemeClr val="tx1">
                  <a:lumMod val="75000"/>
                  <a:lumOff val="25000"/>
                </a:schemeClr>
              </a:solidFill>
            </a:endParaRPr>
          </a:p>
          <a:p>
            <a:pPr indent="-182880" fontAlgn="auto">
              <a:spcAft>
                <a:spcPts val="0"/>
              </a:spcAft>
              <a:buClr>
                <a:schemeClr val="accent6">
                  <a:lumMod val="75000"/>
                </a:schemeClr>
              </a:buClr>
              <a:buFont typeface="Arial" pitchFamily="34" charset="0"/>
              <a:buChar char="•"/>
              <a:defRPr/>
            </a:pPr>
            <a:r>
              <a:rPr lang="en-US" dirty="0" smtClean="0">
                <a:solidFill>
                  <a:schemeClr val="tx1">
                    <a:lumMod val="75000"/>
                    <a:lumOff val="25000"/>
                  </a:schemeClr>
                </a:solidFill>
              </a:rPr>
              <a:t>Individual Rights – Free Speech and Religion</a:t>
            </a:r>
          </a:p>
        </p:txBody>
      </p:sp>
      <p:sp>
        <p:nvSpPr>
          <p:cNvPr id="4" name="Text Placeholder 3"/>
          <p:cNvSpPr>
            <a:spLocks noGrp="1"/>
          </p:cNvSpPr>
          <p:nvPr>
            <p:ph type="body" sz="quarter" idx="3"/>
          </p:nvPr>
        </p:nvSpPr>
        <p:spPr>
          <a:xfrm>
            <a:off x="4648200" y="381000"/>
            <a:ext cx="3346704" cy="639762"/>
          </a:xfrm>
        </p:spPr>
        <p:txBody>
          <a:bodyPr/>
          <a:lstStyle/>
          <a:p>
            <a:r>
              <a:rPr lang="en-US" u="sng" dirty="0" smtClean="0">
                <a:solidFill>
                  <a:schemeClr val="accent6">
                    <a:lumMod val="50000"/>
                  </a:schemeClr>
                </a:solidFill>
              </a:rPr>
              <a:t>The Soviet Union</a:t>
            </a:r>
            <a:endParaRPr lang="en-US" u="sng" dirty="0">
              <a:solidFill>
                <a:schemeClr val="accent6">
                  <a:lumMod val="50000"/>
                </a:schemeClr>
              </a:solidFill>
            </a:endParaRPr>
          </a:p>
        </p:txBody>
      </p:sp>
      <p:sp>
        <p:nvSpPr>
          <p:cNvPr id="5" name="Content Placeholder 4"/>
          <p:cNvSpPr>
            <a:spLocks noGrp="1"/>
          </p:cNvSpPr>
          <p:nvPr>
            <p:ph sz="quarter" idx="4"/>
          </p:nvPr>
        </p:nvSpPr>
        <p:spPr/>
        <p:txBody>
          <a:bodyPr/>
          <a:lstStyle/>
          <a:p>
            <a:r>
              <a:rPr lang="en-US" dirty="0" smtClean="0"/>
              <a:t>Communism – the government controlled all. </a:t>
            </a:r>
          </a:p>
          <a:p>
            <a:endParaRPr lang="en-US" dirty="0" smtClean="0"/>
          </a:p>
          <a:p>
            <a:r>
              <a:rPr lang="en-US" dirty="0" smtClean="0"/>
              <a:t>Totalitarian Dictatorship</a:t>
            </a:r>
          </a:p>
          <a:p>
            <a:endParaRPr lang="en-US" dirty="0"/>
          </a:p>
          <a:p>
            <a:r>
              <a:rPr lang="en-US" dirty="0" smtClean="0"/>
              <a:t>No Individual Rights – Dissent was not tolerated. </a:t>
            </a:r>
            <a:endParaRPr lang="en-US" dirty="0"/>
          </a:p>
        </p:txBody>
      </p:sp>
      <p:sp>
        <p:nvSpPr>
          <p:cNvPr id="9218" name="Title 1"/>
          <p:cNvSpPr>
            <a:spLocks noGrp="1"/>
          </p:cNvSpPr>
          <p:nvPr>
            <p:ph type="title"/>
          </p:nvPr>
        </p:nvSpPr>
        <p:spPr>
          <a:xfrm>
            <a:off x="685801" y="4371974"/>
            <a:ext cx="7620000" cy="1952625"/>
          </a:xfrm>
        </p:spPr>
        <p:txBody>
          <a:bodyPr/>
          <a:lstStyle/>
          <a:p>
            <a:pPr marL="320040" indent="-320040" fontAlgn="auto">
              <a:spcAft>
                <a:spcPts val="0"/>
              </a:spcAft>
              <a:buClr>
                <a:schemeClr val="accent6">
                  <a:lumMod val="75000"/>
                </a:schemeClr>
              </a:buClr>
              <a:defRPr/>
            </a:pPr>
            <a:r>
              <a:rPr lang="en-US" sz="3200" dirty="0" smtClean="0">
                <a:solidFill>
                  <a:schemeClr val="accent6">
                    <a:lumMod val="50000"/>
                  </a:schemeClr>
                </a:solidFill>
              </a:rPr>
              <a:t>Major Differences in the Cold War –</a:t>
            </a:r>
            <a:br>
              <a:rPr lang="en-US" sz="3200" dirty="0" smtClean="0">
                <a:solidFill>
                  <a:schemeClr val="accent6">
                    <a:lumMod val="50000"/>
                  </a:schemeClr>
                </a:solidFill>
              </a:rPr>
            </a:br>
            <a:r>
              <a:rPr lang="en-US" sz="3200" dirty="0">
                <a:solidFill>
                  <a:schemeClr val="accent6">
                    <a:lumMod val="50000"/>
                  </a:schemeClr>
                </a:solidFill>
              </a:rPr>
              <a:t/>
            </a:r>
            <a:br>
              <a:rPr lang="en-US" sz="3200" dirty="0">
                <a:solidFill>
                  <a:schemeClr val="accent6">
                    <a:lumMod val="50000"/>
                  </a:schemeClr>
                </a:solidFill>
              </a:rPr>
            </a:br>
            <a:r>
              <a:rPr lang="en-US" sz="3200" dirty="0" smtClean="0">
                <a:solidFill>
                  <a:schemeClr val="accent6">
                    <a:lumMod val="50000"/>
                  </a:schemeClr>
                </a:solidFill>
              </a:rPr>
              <a:t> The US vs. The Soviet Union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4371974"/>
            <a:ext cx="7543800" cy="2105025"/>
          </a:xfrm>
        </p:spPr>
        <p:txBody>
          <a:bodyPr/>
          <a:lstStyle/>
          <a:p>
            <a:pPr algn="l"/>
            <a:r>
              <a:rPr lang="en-US" sz="3200" dirty="0" smtClean="0">
                <a:solidFill>
                  <a:schemeClr val="accent6">
                    <a:lumMod val="50000"/>
                  </a:schemeClr>
                </a:solidFill>
              </a:rPr>
              <a:t>The Soviet Union controlled all of Eastern Europe.  </a:t>
            </a:r>
            <a:r>
              <a:rPr lang="en-US" sz="3200" dirty="0" smtClean="0"/>
              <a:t>Winston Churchill would claim that Eastern Europe was behind the “Iron Curtain.” </a:t>
            </a:r>
            <a:endParaRPr lang="en-US" sz="3200" dirty="0"/>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066800" y="190917"/>
            <a:ext cx="3810000" cy="417153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599" y="228600"/>
            <a:ext cx="2543175" cy="4133850"/>
          </a:xfrm>
          <a:prstGeom prst="rect">
            <a:avLst/>
          </a:prstGeom>
        </p:spPr>
      </p:pic>
    </p:spTree>
    <p:extLst>
      <p:ext uri="{BB962C8B-B14F-4D97-AF65-F5344CB8AC3E}">
        <p14:creationId xmlns:p14="http://schemas.microsoft.com/office/powerpoint/2010/main" val="11015174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5181600"/>
            <a:ext cx="6511925" cy="1143000"/>
          </a:xfrm>
        </p:spPr>
        <p:txBody>
          <a:bodyPr/>
          <a:lstStyle/>
          <a:p>
            <a:r>
              <a:rPr lang="en-US" dirty="0" smtClean="0">
                <a:solidFill>
                  <a:schemeClr val="accent6">
                    <a:lumMod val="50000"/>
                  </a:schemeClr>
                </a:solidFill>
              </a:rPr>
              <a:t>Containment</a:t>
            </a:r>
            <a:endParaRPr lang="en-US" dirty="0">
              <a:solidFill>
                <a:schemeClr val="accent6">
                  <a:lumMod val="50000"/>
                </a:schemeClr>
              </a:solidFill>
            </a:endParaRPr>
          </a:p>
        </p:txBody>
      </p:sp>
      <p:sp>
        <p:nvSpPr>
          <p:cNvPr id="3" name="Content Placeholder 2"/>
          <p:cNvSpPr>
            <a:spLocks noGrp="1"/>
          </p:cNvSpPr>
          <p:nvPr>
            <p:ph sz="quarter" idx="13"/>
          </p:nvPr>
        </p:nvSpPr>
        <p:spPr>
          <a:xfrm>
            <a:off x="1143000" y="731520"/>
            <a:ext cx="6400800" cy="4297680"/>
          </a:xfrm>
        </p:spPr>
        <p:txBody>
          <a:bodyPr/>
          <a:lstStyle/>
          <a:p>
            <a:pPr indent="-182880" fontAlgn="auto">
              <a:spcAft>
                <a:spcPts val="0"/>
              </a:spcAft>
              <a:buClr>
                <a:schemeClr val="accent6">
                  <a:lumMod val="75000"/>
                </a:schemeClr>
              </a:buClr>
              <a:buFont typeface="Arial" pitchFamily="34" charset="0"/>
              <a:buChar char="•"/>
              <a:defRPr/>
            </a:pPr>
            <a:r>
              <a:rPr lang="en-US" dirty="0" smtClean="0">
                <a:solidFill>
                  <a:schemeClr val="tx1">
                    <a:lumMod val="75000"/>
                    <a:lumOff val="25000"/>
                  </a:schemeClr>
                </a:solidFill>
              </a:rPr>
              <a:t>The United States was committed to a policy of containment – a policy to stop the spread of Communism.  The United States used a variety of methods to encourage containment: </a:t>
            </a:r>
          </a:p>
          <a:p>
            <a:pPr marL="45720" indent="0" fontAlgn="auto">
              <a:spcAft>
                <a:spcPts val="0"/>
              </a:spcAft>
              <a:buClr>
                <a:schemeClr val="accent6">
                  <a:lumMod val="75000"/>
                </a:schemeClr>
              </a:buClr>
              <a:buNone/>
              <a:defRPr/>
            </a:pPr>
            <a:endParaRPr lang="en-US" dirty="0" smtClean="0">
              <a:solidFill>
                <a:schemeClr val="tx1">
                  <a:lumMod val="75000"/>
                  <a:lumOff val="25000"/>
                </a:schemeClr>
              </a:solidFill>
            </a:endParaRP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Truman Doctrine </a:t>
            </a:r>
            <a:r>
              <a:rPr lang="en-US" dirty="0" smtClean="0">
                <a:solidFill>
                  <a:schemeClr val="tx1">
                    <a:lumMod val="75000"/>
                    <a:lumOff val="25000"/>
                  </a:schemeClr>
                </a:solidFill>
              </a:rPr>
              <a:t>– economic intervention</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Marshall Plan </a:t>
            </a:r>
            <a:r>
              <a:rPr lang="en-US" dirty="0" smtClean="0">
                <a:solidFill>
                  <a:schemeClr val="tx1">
                    <a:lumMod val="75000"/>
                    <a:lumOff val="25000"/>
                  </a:schemeClr>
                </a:solidFill>
              </a:rPr>
              <a:t>– economic intervention</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Berlin Blockade </a:t>
            </a:r>
            <a:r>
              <a:rPr lang="en-US" dirty="0" smtClean="0">
                <a:solidFill>
                  <a:schemeClr val="tx1">
                    <a:lumMod val="75000"/>
                    <a:lumOff val="25000"/>
                  </a:schemeClr>
                </a:solidFill>
              </a:rPr>
              <a:t>– humanitarian aid</a:t>
            </a:r>
          </a:p>
          <a:p>
            <a:pPr lvl="1" indent="-182880" fontAlgn="auto">
              <a:lnSpc>
                <a:spcPct val="150000"/>
              </a:lnSpc>
              <a:spcAft>
                <a:spcPts val="0"/>
              </a:spcAft>
              <a:buClr>
                <a:schemeClr val="accent6">
                  <a:lumMod val="75000"/>
                </a:schemeClr>
              </a:buClr>
              <a:buFont typeface="Arial" pitchFamily="34" charset="0"/>
              <a:buChar char="•"/>
              <a:defRPr/>
            </a:pPr>
            <a:r>
              <a:rPr lang="en-US" b="1" u="sng" dirty="0" smtClean="0">
                <a:solidFill>
                  <a:schemeClr val="accent6">
                    <a:lumMod val="50000"/>
                  </a:schemeClr>
                </a:solidFill>
              </a:rPr>
              <a:t>The Korean War </a:t>
            </a:r>
            <a:r>
              <a:rPr lang="en-US" dirty="0" smtClean="0">
                <a:solidFill>
                  <a:schemeClr val="tx1">
                    <a:lumMod val="75000"/>
                    <a:lumOff val="25000"/>
                  </a:schemeClr>
                </a:solidFill>
              </a:rPr>
              <a:t>– military intervention</a:t>
            </a:r>
            <a:endParaRPr lang="en-US" dirty="0">
              <a:solidFill>
                <a:schemeClr val="tx1">
                  <a:lumMod val="75000"/>
                  <a:lumOff val="25000"/>
                </a:schemeClr>
              </a:solidFill>
            </a:endParaRPr>
          </a:p>
        </p:txBody>
      </p:sp>
    </p:spTree>
    <p:extLst>
      <p:ext uri="{BB962C8B-B14F-4D97-AF65-F5344CB8AC3E}">
        <p14:creationId xmlns:p14="http://schemas.microsoft.com/office/powerpoint/2010/main" val="15207491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71975"/>
            <a:ext cx="8686799" cy="1143000"/>
          </a:xfrm>
        </p:spPr>
        <p:txBody>
          <a:bodyPr/>
          <a:lstStyle/>
          <a:p>
            <a:pPr algn="l"/>
            <a:r>
              <a:rPr lang="en-US" sz="3600" dirty="0">
                <a:solidFill>
                  <a:schemeClr val="accent6">
                    <a:lumMod val="50000"/>
                  </a:schemeClr>
                </a:solidFill>
              </a:rPr>
              <a:t>North Atlantic Treaty Organization (NATO) </a:t>
            </a:r>
            <a:r>
              <a:rPr lang="en-US" sz="3600" dirty="0" smtClean="0">
                <a:solidFill>
                  <a:schemeClr val="accent6">
                    <a:lumMod val="50000"/>
                  </a:schemeClr>
                </a:solidFill>
              </a:rPr>
              <a:t>was created as a defensive alliance against the Soviet Union.</a:t>
            </a:r>
            <a:r>
              <a:rPr lang="en-US" sz="3600" dirty="0">
                <a:solidFill>
                  <a:schemeClr val="accent6">
                    <a:lumMod val="50000"/>
                  </a:schemeClr>
                </a:solidFill>
              </a:rPr>
              <a:t/>
            </a:r>
            <a:br>
              <a:rPr lang="en-US" sz="3600" dirty="0">
                <a:solidFill>
                  <a:schemeClr val="accent6">
                    <a:lumMod val="50000"/>
                  </a:schemeClr>
                </a:solidFill>
              </a:rPr>
            </a:br>
            <a:endParaRPr lang="en-US" sz="3600" dirty="0">
              <a:solidFill>
                <a:schemeClr val="accent6">
                  <a:lumMod val="50000"/>
                </a:schemeClr>
              </a:solidFill>
            </a:endParaRPr>
          </a:p>
        </p:txBody>
      </p:sp>
      <p:sp>
        <p:nvSpPr>
          <p:cNvPr id="3" name="Content Placeholder 2"/>
          <p:cNvSpPr>
            <a:spLocks noGrp="1"/>
          </p:cNvSpPr>
          <p:nvPr>
            <p:ph sz="quarter" idx="13"/>
          </p:nvPr>
        </p:nvSpPr>
        <p:spPr>
          <a:xfrm>
            <a:off x="838200" y="457200"/>
            <a:ext cx="6400800" cy="3474720"/>
          </a:xfrm>
        </p:spPr>
        <p:txBody>
          <a:bodyPr/>
          <a:lstStyle/>
          <a:p>
            <a:endParaRPr lang="en-US" dirty="0"/>
          </a:p>
          <a:p>
            <a:endParaRPr lang="en-US"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533400" y="268406"/>
            <a:ext cx="5562600" cy="3930098"/>
          </a:xfrm>
          <a:prstGeom prst="rect">
            <a:avLst/>
          </a:prstGeom>
        </p:spPr>
      </p:pic>
      <p:sp>
        <p:nvSpPr>
          <p:cNvPr id="5" name="Rounded Rectangle 4"/>
          <p:cNvSpPr/>
          <p:nvPr/>
        </p:nvSpPr>
        <p:spPr>
          <a:xfrm>
            <a:off x="6172200" y="268406"/>
            <a:ext cx="2819400" cy="393009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u="sng" dirty="0" smtClean="0"/>
              <a:t>NATO Members: </a:t>
            </a:r>
          </a:p>
          <a:p>
            <a:pPr algn="ctr"/>
            <a:endParaRPr lang="en-US" dirty="0"/>
          </a:p>
          <a:p>
            <a:pPr algn="ctr"/>
            <a:r>
              <a:rPr lang="en-US" dirty="0" smtClean="0"/>
              <a:t>The United States</a:t>
            </a:r>
          </a:p>
          <a:p>
            <a:pPr algn="ctr"/>
            <a:r>
              <a:rPr lang="en-US" dirty="0" smtClean="0"/>
              <a:t>Canada</a:t>
            </a:r>
          </a:p>
          <a:p>
            <a:pPr algn="ctr"/>
            <a:r>
              <a:rPr lang="en-US" dirty="0" smtClean="0"/>
              <a:t>England</a:t>
            </a:r>
          </a:p>
          <a:p>
            <a:pPr algn="ctr"/>
            <a:r>
              <a:rPr lang="en-US" dirty="0" smtClean="0"/>
              <a:t>France</a:t>
            </a:r>
          </a:p>
          <a:p>
            <a:pPr algn="ctr"/>
            <a:r>
              <a:rPr lang="en-US" dirty="0" smtClean="0"/>
              <a:t>Spain </a:t>
            </a:r>
          </a:p>
          <a:p>
            <a:pPr algn="ctr"/>
            <a:r>
              <a:rPr lang="en-US" dirty="0" smtClean="0"/>
              <a:t>Portugal</a:t>
            </a:r>
          </a:p>
          <a:p>
            <a:pPr algn="ctr"/>
            <a:r>
              <a:rPr lang="en-US" dirty="0" smtClean="0"/>
              <a:t>Italy</a:t>
            </a:r>
          </a:p>
          <a:p>
            <a:pPr algn="ctr"/>
            <a:r>
              <a:rPr lang="en-US" dirty="0" smtClean="0"/>
              <a:t>West Germany</a:t>
            </a:r>
          </a:p>
          <a:p>
            <a:pPr algn="ctr"/>
            <a:r>
              <a:rPr lang="en-US" dirty="0" smtClean="0"/>
              <a:t>Greece </a:t>
            </a:r>
          </a:p>
          <a:p>
            <a:pPr algn="ctr"/>
            <a:r>
              <a:rPr lang="en-US" dirty="0" smtClean="0"/>
              <a:t>Turkey</a:t>
            </a:r>
            <a:endParaRPr lang="en-US" dirty="0"/>
          </a:p>
        </p:txBody>
      </p:sp>
    </p:spTree>
    <p:extLst>
      <p:ext uri="{BB962C8B-B14F-4D97-AF65-F5344CB8AC3E}">
        <p14:creationId xmlns:p14="http://schemas.microsoft.com/office/powerpoint/2010/main" val="32958754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5181600"/>
            <a:ext cx="6511925" cy="1143000"/>
          </a:xfrm>
        </p:spPr>
        <p:txBody>
          <a:bodyPr/>
          <a:lstStyle/>
          <a:p>
            <a:r>
              <a:rPr lang="en-US" dirty="0" smtClean="0">
                <a:solidFill>
                  <a:schemeClr val="accent6">
                    <a:lumMod val="50000"/>
                  </a:schemeClr>
                </a:solidFill>
              </a:rPr>
              <a:t>The Warsaw Pact</a:t>
            </a:r>
            <a:endParaRPr lang="en-US"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57200" y="533400"/>
            <a:ext cx="5834867" cy="4221162"/>
          </a:xfrm>
        </p:spPr>
      </p:pic>
      <p:sp>
        <p:nvSpPr>
          <p:cNvPr id="5" name="Rounded Rectangle 4"/>
          <p:cNvSpPr/>
          <p:nvPr/>
        </p:nvSpPr>
        <p:spPr>
          <a:xfrm>
            <a:off x="6477000" y="457200"/>
            <a:ext cx="2286000" cy="4343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The Soviet Union responded to NATO with its own defensive alliance in 1955, when it created the Warsaw Pact.  All of the nations of Eastern Europe – which the Soviet Union occupied militarily – were forced to join the alliance.</a:t>
            </a:r>
            <a:endParaRPr lang="en-US" dirty="0"/>
          </a:p>
        </p:txBody>
      </p:sp>
    </p:spTree>
    <p:extLst>
      <p:ext uri="{BB962C8B-B14F-4D97-AF65-F5344CB8AC3E}">
        <p14:creationId xmlns:p14="http://schemas.microsoft.com/office/powerpoint/2010/main" val="6293716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85800" y="228600"/>
            <a:ext cx="3636085" cy="1258493"/>
          </a:xfrm>
        </p:spPr>
        <p:txBody>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Rebuilding Japan</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1219200"/>
            <a:ext cx="4021098" cy="4615411"/>
          </a:xfrm>
        </p:spPr>
      </p:pic>
      <p:sp>
        <p:nvSpPr>
          <p:cNvPr id="2" name="Text Placeholder 1"/>
          <p:cNvSpPr>
            <a:spLocks noGrp="1"/>
          </p:cNvSpPr>
          <p:nvPr>
            <p:ph type="body" sz="half" idx="2"/>
          </p:nvPr>
        </p:nvSpPr>
        <p:spPr>
          <a:xfrm>
            <a:off x="838200" y="1600200"/>
            <a:ext cx="3617260" cy="4189520"/>
          </a:xfrm>
        </p:spPr>
        <p:txBody>
          <a:bodyPr/>
          <a:lstStyle/>
          <a:p>
            <a:pPr fontAlgn="auto">
              <a:spcAft>
                <a:spcPts val="0"/>
              </a:spcAft>
              <a:buClr>
                <a:schemeClr val="accent6">
                  <a:lumMod val="75000"/>
                </a:schemeClr>
              </a:buClr>
              <a:defRPr/>
            </a:pPr>
            <a:r>
              <a:rPr lang="en-US" sz="2000" dirty="0">
                <a:solidFill>
                  <a:schemeClr val="tx1">
                    <a:lumMod val="75000"/>
                    <a:lumOff val="25000"/>
                  </a:schemeClr>
                </a:solidFill>
              </a:rPr>
              <a:t>Following its defeat, Japan was occupied by American forces. </a:t>
            </a:r>
            <a:r>
              <a:rPr lang="en-US" sz="2000" dirty="0" smtClean="0">
                <a:solidFill>
                  <a:schemeClr val="tx1">
                    <a:lumMod val="75000"/>
                    <a:lumOff val="25000"/>
                  </a:schemeClr>
                </a:solidFill>
              </a:rPr>
              <a:t>With Douglas MacArthur acting as the military governor of the islands, the nation was reconstructed as a democratic, capitalistic ally of the United States of America.  The people of Japan even took on baseball as a pastime.   Today, Japan is one of the United States closest allies in Asia.</a:t>
            </a:r>
            <a:endParaRPr lang="en-US" sz="2000" dirty="0">
              <a:solidFill>
                <a:schemeClr val="tx1">
                  <a:lumMod val="75000"/>
                  <a:lumOff val="25000"/>
                </a:schemeClr>
              </a:solidFill>
            </a:endParaRPr>
          </a:p>
          <a:p>
            <a:pPr indent="-182880" fontAlgn="auto">
              <a:spcAft>
                <a:spcPts val="0"/>
              </a:spcAft>
              <a:buClr>
                <a:schemeClr val="accent6">
                  <a:lumMod val="75000"/>
                </a:schemeClr>
              </a:buClr>
              <a:buFont typeface="Arial" pitchFamily="34" charset="0"/>
              <a:buChar char="•"/>
              <a:defRPr/>
            </a:pPr>
            <a:endParaRPr lang="en-US" sz="2000" dirty="0">
              <a:solidFill>
                <a:schemeClr val="tx1">
                  <a:lumMod val="75000"/>
                  <a:lumOff val="25000"/>
                </a:schemeClr>
              </a:solidFill>
            </a:endParaRPr>
          </a:p>
          <a:p>
            <a:endParaRPr lang="en-US" sz="2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2" y="152400"/>
            <a:ext cx="2895600" cy="1143000"/>
          </a:xfrm>
        </p:spPr>
        <p:txBody>
          <a:bodyPr>
            <a:normAutofit fontScale="90000"/>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Major Conflicts During the Cold War Era</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24200" y="1371600"/>
            <a:ext cx="5679107" cy="3962400"/>
          </a:xfrm>
        </p:spPr>
      </p:pic>
      <p:sp>
        <p:nvSpPr>
          <p:cNvPr id="3" name="Content Placeholder 2"/>
          <p:cNvSpPr>
            <a:spLocks noGrp="1"/>
          </p:cNvSpPr>
          <p:nvPr>
            <p:ph type="body" sz="half" idx="2"/>
          </p:nvPr>
        </p:nvSpPr>
        <p:spPr>
          <a:xfrm>
            <a:off x="152400" y="1295400"/>
            <a:ext cx="2895600" cy="4800600"/>
          </a:xfrm>
        </p:spPr>
        <p:txBody>
          <a:bodyPr rtlCol="0">
            <a:normAutofit/>
          </a:bodyPr>
          <a:lstStyle/>
          <a:p>
            <a:pPr marL="342900" indent="-342900" fontAlgn="auto">
              <a:spcAft>
                <a:spcPts val="0"/>
              </a:spcAft>
              <a:buClr>
                <a:schemeClr val="accent6">
                  <a:lumMod val="75000"/>
                </a:schemeClr>
              </a:buClr>
              <a:buAutoNum type="arabicPeriod"/>
              <a:defRPr/>
            </a:pPr>
            <a:r>
              <a:rPr lang="en-US" dirty="0" smtClean="0">
                <a:solidFill>
                  <a:schemeClr val="tx1">
                    <a:lumMod val="75000"/>
                    <a:lumOff val="25000"/>
                  </a:schemeClr>
                </a:solidFill>
              </a:rPr>
              <a:t>North Korea attacked South Korea in the summer of 1950.</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dirty="0" smtClean="0">
                <a:solidFill>
                  <a:schemeClr val="tx1">
                    <a:lumMod val="75000"/>
                    <a:lumOff val="25000"/>
                  </a:schemeClr>
                </a:solidFill>
              </a:rPr>
              <a:t>The United Nations gave permission for American forces to restore South Korea by invading. </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dirty="0" smtClean="0">
                <a:solidFill>
                  <a:schemeClr val="tx1">
                    <a:lumMod val="75000"/>
                    <a:lumOff val="25000"/>
                  </a:schemeClr>
                </a:solidFill>
              </a:rPr>
              <a:t>MacArthur and his soldiers pushed the North Koreans out of South Korea; then, they attempted to take over North Korea.</a:t>
            </a:r>
          </a:p>
          <a:p>
            <a:pPr marL="342900" indent="-342900" fontAlgn="auto">
              <a:spcAft>
                <a:spcPts val="0"/>
              </a:spcAft>
              <a:buClr>
                <a:schemeClr val="accent6">
                  <a:lumMod val="75000"/>
                </a:schemeClr>
              </a:buClr>
              <a:buAutoNum type="arabicPeriod"/>
              <a:defRPr/>
            </a:pPr>
            <a:endParaRPr lang="en-US" dirty="0">
              <a:solidFill>
                <a:schemeClr val="tx1">
                  <a:lumMod val="75000"/>
                  <a:lumOff val="25000"/>
                </a:schemeClr>
              </a:solidFill>
            </a:endParaRPr>
          </a:p>
          <a:p>
            <a:pPr marL="342900" indent="-342900" fontAlgn="auto">
              <a:spcAft>
                <a:spcPts val="0"/>
              </a:spcAft>
              <a:buClr>
                <a:schemeClr val="accent6">
                  <a:lumMod val="75000"/>
                </a:schemeClr>
              </a:buClr>
              <a:buAutoNum type="arabicPeriod"/>
              <a:defRPr/>
            </a:pPr>
            <a:r>
              <a:rPr lang="en-US" dirty="0" smtClean="0">
                <a:solidFill>
                  <a:schemeClr val="tx1">
                    <a:lumMod val="75000"/>
                    <a:lumOff val="25000"/>
                  </a:schemeClr>
                </a:solidFill>
              </a:rPr>
              <a:t>China entered the war and pushed Americans back to the 38</a:t>
            </a:r>
            <a:r>
              <a:rPr lang="en-US" baseline="30000" dirty="0" smtClean="0">
                <a:solidFill>
                  <a:schemeClr val="tx1">
                    <a:lumMod val="75000"/>
                    <a:lumOff val="25000"/>
                  </a:schemeClr>
                </a:solidFill>
              </a:rPr>
              <a:t>th</a:t>
            </a:r>
            <a:r>
              <a:rPr lang="en-US" dirty="0" smtClean="0">
                <a:solidFill>
                  <a:schemeClr val="tx1">
                    <a:lumMod val="75000"/>
                    <a:lumOff val="25000"/>
                  </a:schemeClr>
                </a:solidFill>
              </a:rPr>
              <a:t> Parallel, and the war ended in a stalemate.</a:t>
            </a:r>
          </a:p>
          <a:p>
            <a:pPr fontAlgn="auto">
              <a:spcAft>
                <a:spcPts val="0"/>
              </a:spcAft>
              <a:buClr>
                <a:schemeClr val="accent6">
                  <a:lumMod val="75000"/>
                </a:schemeClr>
              </a:buClr>
              <a:defRPr/>
            </a:pPr>
            <a:endParaRPr lang="en-US" dirty="0" smtClean="0">
              <a:solidFill>
                <a:schemeClr val="tx1">
                  <a:lumMod val="75000"/>
                  <a:lumOff val="25000"/>
                </a:schemeClr>
              </a:solidFill>
            </a:endParaRPr>
          </a:p>
          <a:p>
            <a:pPr fontAlgn="auto">
              <a:spcAft>
                <a:spcPts val="0"/>
              </a:spcAft>
              <a:buClr>
                <a:schemeClr val="accent6">
                  <a:lumMod val="75000"/>
                </a:schemeClr>
              </a:buClr>
              <a:defRPr/>
            </a:pPr>
            <a:endParaRPr lang="en-US" dirty="0" smtClean="0">
              <a:solidFill>
                <a:schemeClr val="tx1">
                  <a:lumMod val="75000"/>
                  <a:lumOff val="25000"/>
                </a:schemeClr>
              </a:solidFill>
            </a:endParaRPr>
          </a:p>
        </p:txBody>
      </p:sp>
      <p:sp>
        <p:nvSpPr>
          <p:cNvPr id="9" name="Rounded Rectangle 8"/>
          <p:cNvSpPr/>
          <p:nvPr/>
        </p:nvSpPr>
        <p:spPr>
          <a:xfrm>
            <a:off x="304800" y="5452281"/>
            <a:ext cx="868680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The Korean War ended in a stalemate.  After Chinese forces attacked the United States and UN forces, the war ended with Korea divided at the 38</a:t>
            </a:r>
            <a:r>
              <a:rPr lang="en-US" baseline="30000" dirty="0" smtClean="0"/>
              <a:t>th</a:t>
            </a:r>
            <a:r>
              <a:rPr lang="en-US" dirty="0" smtClean="0"/>
              <a:t> Parallel. </a:t>
            </a:r>
            <a:endParaRPr lang="en-US" dirty="0"/>
          </a:p>
        </p:txBody>
      </p:sp>
      <p:sp>
        <p:nvSpPr>
          <p:cNvPr id="10" name="Rounded Rectangle 9"/>
          <p:cNvSpPr/>
          <p:nvPr/>
        </p:nvSpPr>
        <p:spPr>
          <a:xfrm>
            <a:off x="2819400" y="228600"/>
            <a:ext cx="6172200" cy="9906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smtClean="0"/>
              <a:t>The Korean War ends in a STALEMATE.</a:t>
            </a:r>
            <a:endParaRPr lang="en-US" sz="24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486400"/>
            <a:ext cx="7696200" cy="1143000"/>
          </a:xfrm>
        </p:spPr>
        <p:txBody>
          <a:bodyPr/>
          <a:lstStyle/>
          <a:p>
            <a:r>
              <a:rPr lang="en-US" dirty="0" smtClean="0">
                <a:solidFill>
                  <a:schemeClr val="accent6">
                    <a:lumMod val="50000"/>
                  </a:schemeClr>
                </a:solidFill>
              </a:rPr>
              <a:t>The Cuban Missile Crisis</a:t>
            </a:r>
            <a:endParaRPr lang="en-US" dirty="0">
              <a:solidFill>
                <a:schemeClr val="accent6">
                  <a:lumMod val="50000"/>
                </a:schemeClr>
              </a:solidFill>
            </a:endParaRPr>
          </a:p>
        </p:txBody>
      </p:sp>
      <p:sp>
        <p:nvSpPr>
          <p:cNvPr id="3" name="Content Placeholder 2"/>
          <p:cNvSpPr>
            <a:spLocks noGrp="1"/>
          </p:cNvSpPr>
          <p:nvPr>
            <p:ph sz="quarter" idx="13"/>
          </p:nvPr>
        </p:nvSpPr>
        <p:spPr>
          <a:xfrm>
            <a:off x="228600" y="304800"/>
            <a:ext cx="4261103" cy="5181599"/>
          </a:xfrm>
        </p:spPr>
        <p:txBody>
          <a:bodyPr/>
          <a:lstStyle/>
          <a:p>
            <a:r>
              <a:rPr lang="en-US" sz="2000" dirty="0" smtClean="0">
                <a:solidFill>
                  <a:schemeClr val="tx1">
                    <a:lumMod val="75000"/>
                    <a:lumOff val="25000"/>
                  </a:schemeClr>
                </a:solidFill>
              </a:rPr>
              <a:t>In 1962, the US discovered tha</a:t>
            </a:r>
            <a:r>
              <a:rPr lang="en-US" sz="2000" dirty="0" smtClean="0">
                <a:solidFill>
                  <a:schemeClr val="tx1">
                    <a:lumMod val="75000"/>
                    <a:lumOff val="25000"/>
                  </a:schemeClr>
                </a:solidFill>
              </a:rPr>
              <a:t>t the Soviet Union had placed </a:t>
            </a:r>
            <a:r>
              <a:rPr lang="en-US" sz="2000" b="1" i="1" u="sng" dirty="0" smtClean="0">
                <a:solidFill>
                  <a:schemeClr val="accent6">
                    <a:lumMod val="50000"/>
                  </a:schemeClr>
                </a:solidFill>
              </a:rPr>
              <a:t>nuclear missiles</a:t>
            </a:r>
            <a:r>
              <a:rPr lang="en-US" sz="2000" dirty="0" smtClean="0">
                <a:solidFill>
                  <a:schemeClr val="accent6">
                    <a:lumMod val="50000"/>
                  </a:schemeClr>
                </a:solidFill>
              </a:rPr>
              <a:t> </a:t>
            </a:r>
            <a:r>
              <a:rPr lang="en-US" sz="2000" dirty="0" smtClean="0">
                <a:solidFill>
                  <a:schemeClr val="tx1">
                    <a:lumMod val="75000"/>
                    <a:lumOff val="25000"/>
                  </a:schemeClr>
                </a:solidFill>
              </a:rPr>
              <a:t>in Cuba.  Fidel Castro sought protection after the Bay of Pigs Invasion.</a:t>
            </a:r>
          </a:p>
          <a:p>
            <a:r>
              <a:rPr lang="en-US" sz="2000" b="1" i="1" u="sng" dirty="0" smtClean="0">
                <a:solidFill>
                  <a:schemeClr val="accent6">
                    <a:lumMod val="50000"/>
                  </a:schemeClr>
                </a:solidFill>
              </a:rPr>
              <a:t>John F. Kennedy </a:t>
            </a:r>
            <a:r>
              <a:rPr lang="en-US" sz="2000" dirty="0" smtClean="0">
                <a:solidFill>
                  <a:schemeClr val="tx1">
                    <a:lumMod val="75000"/>
                    <a:lumOff val="25000"/>
                  </a:schemeClr>
                </a:solidFill>
              </a:rPr>
              <a:t>responded by placing a </a:t>
            </a:r>
            <a:r>
              <a:rPr lang="en-US" sz="2000" b="1" i="1" u="sng" dirty="0" smtClean="0">
                <a:solidFill>
                  <a:schemeClr val="accent6">
                    <a:lumMod val="50000"/>
                  </a:schemeClr>
                </a:solidFill>
              </a:rPr>
              <a:t>blockade</a:t>
            </a:r>
            <a:r>
              <a:rPr lang="en-US" sz="2000" dirty="0" smtClean="0">
                <a:solidFill>
                  <a:schemeClr val="tx1">
                    <a:lumMod val="75000"/>
                    <a:lumOff val="25000"/>
                  </a:schemeClr>
                </a:solidFill>
              </a:rPr>
              <a:t> around Cuba and insisting the </a:t>
            </a:r>
            <a:r>
              <a:rPr lang="en-US" sz="2000" b="1" i="1" u="sng" dirty="0" smtClean="0">
                <a:solidFill>
                  <a:schemeClr val="accent6">
                    <a:lumMod val="50000"/>
                  </a:schemeClr>
                </a:solidFill>
              </a:rPr>
              <a:t>Nikita Khrushchev</a:t>
            </a:r>
            <a:r>
              <a:rPr lang="en-US" sz="2000" dirty="0" smtClean="0">
                <a:solidFill>
                  <a:schemeClr val="tx1">
                    <a:lumMod val="75000"/>
                    <a:lumOff val="25000"/>
                  </a:schemeClr>
                </a:solidFill>
              </a:rPr>
              <a:t> remove the missiles.</a:t>
            </a:r>
          </a:p>
          <a:p>
            <a:r>
              <a:rPr lang="en-US" sz="2000" dirty="0" smtClean="0">
                <a:solidFill>
                  <a:schemeClr val="tx1">
                    <a:lumMod val="75000"/>
                    <a:lumOff val="25000"/>
                  </a:schemeClr>
                </a:solidFill>
              </a:rPr>
              <a:t>After coming close to nuclear war, the USSR agreed to remove the missiles in exchange for a promise from the United States never to invade Cuba.  The US also pledged to remove some of our missiles from Turkey.</a:t>
            </a:r>
            <a:endParaRPr lang="en-US" sz="2000" dirty="0"/>
          </a:p>
        </p:txBody>
      </p:sp>
      <p:pic>
        <p:nvPicPr>
          <p:cNvPr id="5" name="Content Placeholder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95800" y="734758"/>
            <a:ext cx="4343400" cy="4321683"/>
          </a:xfrm>
        </p:spPr>
      </p:pic>
    </p:spTree>
    <p:extLst>
      <p:ext uri="{BB962C8B-B14F-4D97-AF65-F5344CB8AC3E}">
        <p14:creationId xmlns:p14="http://schemas.microsoft.com/office/powerpoint/2010/main" val="24059212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257800"/>
            <a:ext cx="8610599" cy="1143000"/>
          </a:xfrm>
        </p:spPr>
        <p:txBody>
          <a:bodyPr/>
          <a:lstStyle/>
          <a:p>
            <a:pPr algn="l"/>
            <a:r>
              <a:rPr lang="en-US" sz="2800" dirty="0" smtClean="0">
                <a:solidFill>
                  <a:schemeClr val="accent6">
                    <a:lumMod val="50000"/>
                  </a:schemeClr>
                </a:solidFill>
              </a:rPr>
              <a:t>The Domino Theory was a critical reason for US </a:t>
            </a:r>
            <a:r>
              <a:rPr lang="en-US" sz="2800" dirty="0" smtClean="0">
                <a:solidFill>
                  <a:schemeClr val="accent6">
                    <a:lumMod val="50000"/>
                  </a:schemeClr>
                </a:solidFill>
              </a:rPr>
              <a:t>Intervention in the Vietnam War.</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artisticPlasticWrap/>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381000" y="152400"/>
            <a:ext cx="5181600" cy="2747971"/>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609600"/>
            <a:ext cx="3830461" cy="4648200"/>
          </a:xfrm>
          <a:prstGeom prst="rect">
            <a:avLst/>
          </a:prstGeom>
        </p:spPr>
      </p:pic>
      <p:sp>
        <p:nvSpPr>
          <p:cNvPr id="6" name="Rounded Rectangle 5"/>
          <p:cNvSpPr/>
          <p:nvPr/>
        </p:nvSpPr>
        <p:spPr>
          <a:xfrm>
            <a:off x="381000" y="2819400"/>
            <a:ext cx="5372100" cy="2438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smtClean="0"/>
              <a:t>The United States intervened in Vietnam after the Gulf of Tonkin Incident took place in 1964.  It would ruin Lyndon Baines Johnson’s Presidency, and millions of Vietnamese – along with close to 59,000 Americans – would die in the war.  LBJ and others feared that if Vietnam fell to communism, other nearby nations would, too.  This was the domino theory.</a:t>
            </a:r>
            <a:endParaRPr lang="en-US" dirty="0"/>
          </a:p>
        </p:txBody>
      </p:sp>
    </p:spTree>
    <p:extLst>
      <p:ext uri="{BB962C8B-B14F-4D97-AF65-F5344CB8AC3E}">
        <p14:creationId xmlns:p14="http://schemas.microsoft.com/office/powerpoint/2010/main" val="16834144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81600"/>
            <a:ext cx="8001000" cy="1143000"/>
          </a:xfrm>
        </p:spPr>
        <p:txBody>
          <a:bodyPr/>
          <a:lstStyle/>
          <a:p>
            <a:pPr algn="l"/>
            <a:r>
              <a:rPr lang="en-US" sz="1800" dirty="0" smtClean="0">
                <a:solidFill>
                  <a:schemeClr val="accent6">
                    <a:lumMod val="50000"/>
                  </a:schemeClr>
                </a:solidFill>
              </a:rPr>
              <a:t>Americans were very much divided over the war in Vietnam.  </a:t>
            </a:r>
            <a:r>
              <a:rPr lang="en-US" sz="1800" i="1" u="sng" dirty="0" smtClean="0">
                <a:solidFill>
                  <a:schemeClr val="accent6">
                    <a:lumMod val="50000"/>
                  </a:schemeClr>
                </a:solidFill>
              </a:rPr>
              <a:t>Hawks</a:t>
            </a:r>
            <a:r>
              <a:rPr lang="en-US" sz="1800" dirty="0" smtClean="0">
                <a:solidFill>
                  <a:schemeClr val="accent6">
                    <a:lumMod val="50000"/>
                  </a:schemeClr>
                </a:solidFill>
              </a:rPr>
              <a:t> wanted to continue fighting against communism no matter the cost.  </a:t>
            </a:r>
            <a:r>
              <a:rPr lang="en-US" sz="1800" i="1" u="sng" dirty="0" smtClean="0">
                <a:solidFill>
                  <a:schemeClr val="accent6">
                    <a:lumMod val="50000"/>
                  </a:schemeClr>
                </a:solidFill>
              </a:rPr>
              <a:t>Doves </a:t>
            </a:r>
            <a:r>
              <a:rPr lang="en-US" sz="1800" dirty="0" smtClean="0">
                <a:solidFill>
                  <a:schemeClr val="accent6">
                    <a:lumMod val="50000"/>
                  </a:schemeClr>
                </a:solidFill>
              </a:rPr>
              <a:t>argued that the war was not just, and that the Vietnamese only wanted independence and self-government</a:t>
            </a:r>
            <a:r>
              <a:rPr lang="en-US" sz="2000" dirty="0" smtClean="0">
                <a:solidFill>
                  <a:schemeClr val="accent6">
                    <a:lumMod val="50000"/>
                  </a:schemeClr>
                </a:solidFill>
              </a:rPr>
              <a:t>. </a:t>
            </a:r>
            <a:endParaRPr lang="en-US" sz="20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grayscl/>
            <a:extLst>
              <a:ext uri="{28A0092B-C50C-407E-A947-70E740481C1C}">
                <a14:useLocalDpi xmlns:a14="http://schemas.microsoft.com/office/drawing/2010/main" val="0"/>
              </a:ext>
            </a:extLst>
          </a:blip>
          <a:stretch>
            <a:fillRect/>
          </a:stretch>
        </p:blipFill>
        <p:spPr>
          <a:xfrm>
            <a:off x="990600" y="381000"/>
            <a:ext cx="7315200" cy="4740990"/>
          </a:xfrm>
        </p:spPr>
      </p:pic>
    </p:spTree>
    <p:extLst>
      <p:ext uri="{BB962C8B-B14F-4D97-AF65-F5344CB8AC3E}">
        <p14:creationId xmlns:p14="http://schemas.microsoft.com/office/powerpoint/2010/main" val="17630719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half" idx="2"/>
          </p:nvPr>
        </p:nvSpPr>
        <p:spPr>
          <a:xfrm>
            <a:off x="457200" y="304800"/>
            <a:ext cx="4114800" cy="4343400"/>
          </a:xfrm>
        </p:spPr>
        <p:txBody>
          <a:bodyPr rtlCol="0">
            <a:normAutofit fontScale="92500" lnSpcReduction="10000"/>
          </a:bodyPr>
          <a:lstStyle/>
          <a:p>
            <a:pPr fontAlgn="auto">
              <a:buClr>
                <a:schemeClr val="accent6">
                  <a:lumMod val="75000"/>
                </a:schemeClr>
              </a:buClr>
              <a:defRPr/>
            </a:pPr>
            <a:r>
              <a:rPr lang="en-US" dirty="0" smtClean="0">
                <a:solidFill>
                  <a:schemeClr val="tx1">
                    <a:lumMod val="75000"/>
                    <a:lumOff val="25000"/>
                  </a:schemeClr>
                </a:solidFill>
              </a:rPr>
              <a:t>As President of the United States, Harry S Truman was the commander-in-chief of the United States Armed forces.  As such, he made the decision to integrate the US Military in 1948 and made it the official by executive order. </a:t>
            </a:r>
          </a:p>
          <a:p>
            <a:pPr fontAlgn="auto">
              <a:buClr>
                <a:schemeClr val="accent6">
                  <a:lumMod val="75000"/>
                </a:schemeClr>
              </a:buClr>
              <a:defRPr/>
            </a:pPr>
            <a:r>
              <a:rPr lang="en-US" dirty="0" smtClean="0">
                <a:solidFill>
                  <a:schemeClr val="tx1">
                    <a:lumMod val="75000"/>
                    <a:lumOff val="25000"/>
                  </a:schemeClr>
                </a:solidFill>
              </a:rPr>
              <a:t>Truman </a:t>
            </a:r>
            <a:r>
              <a:rPr lang="en-US" dirty="0">
                <a:solidFill>
                  <a:schemeClr val="tx1">
                    <a:lumMod val="75000"/>
                    <a:lumOff val="25000"/>
                  </a:schemeClr>
                </a:solidFill>
              </a:rPr>
              <a:t>desegregated the armed </a:t>
            </a:r>
            <a:r>
              <a:rPr lang="en-US" dirty="0" smtClean="0">
                <a:solidFill>
                  <a:schemeClr val="tx1">
                    <a:lumMod val="75000"/>
                    <a:lumOff val="25000"/>
                  </a:schemeClr>
                </a:solidFill>
              </a:rPr>
              <a:t>forces</a:t>
            </a:r>
            <a:r>
              <a:rPr lang="en-US" dirty="0">
                <a:solidFill>
                  <a:schemeClr val="tx1">
                    <a:lumMod val="75000"/>
                    <a:lumOff val="25000"/>
                  </a:schemeClr>
                </a:solidFill>
              </a:rPr>
              <a:t> </a:t>
            </a:r>
            <a:r>
              <a:rPr lang="en-US" dirty="0" smtClean="0">
                <a:solidFill>
                  <a:schemeClr val="tx1">
                    <a:lumMod val="75000"/>
                    <a:lumOff val="25000"/>
                  </a:schemeClr>
                </a:solidFill>
              </a:rPr>
              <a:t>for several reasons.  First, he had personally seen African-American soldiers serve bravely during World War I.  He had seen their contributions to World War II as commander in chief.  Moreover, labor leader A. Philip Randolph was pressuring him to desegregate – and preparing a march on Washington for the cause..  And finally, in 1947, Jackie Robinson had integrated Major League Baseball!  If baseball could integrate, so could the United States Armed forces!</a:t>
            </a:r>
            <a:endParaRPr lang="en-US" dirty="0">
              <a:solidFill>
                <a:schemeClr val="tx1">
                  <a:lumMod val="75000"/>
                  <a:lumOff val="25000"/>
                </a:schemeClr>
              </a:solidFill>
            </a:endParaRPr>
          </a:p>
          <a:p>
            <a:pPr fontAlgn="auto">
              <a:buClr>
                <a:schemeClr val="accent6">
                  <a:lumMod val="75000"/>
                </a:schemeClr>
              </a:buClr>
              <a:defRPr/>
            </a:pPr>
            <a:endParaRPr lang="en-US" dirty="0">
              <a:solidFill>
                <a:schemeClr val="tx1">
                  <a:lumMod val="75000"/>
                  <a:lumOff val="25000"/>
                </a:schemeClr>
              </a:solidFill>
            </a:endParaRPr>
          </a:p>
        </p:txBody>
      </p:sp>
      <p:sp>
        <p:nvSpPr>
          <p:cNvPr id="5" name="Title 4"/>
          <p:cNvSpPr>
            <a:spLocks noGrp="1"/>
          </p:cNvSpPr>
          <p:nvPr>
            <p:ph type="title"/>
          </p:nvPr>
        </p:nvSpPr>
        <p:spPr>
          <a:xfrm>
            <a:off x="304800" y="4464420"/>
            <a:ext cx="8458200" cy="1783979"/>
          </a:xfrm>
        </p:spPr>
        <p:txBody>
          <a:bodyPr/>
          <a:lstStyle/>
          <a:p>
            <a:pPr marL="320040" indent="-320040" fontAlgn="auto">
              <a:spcAft>
                <a:spcPts val="0"/>
              </a:spcAft>
              <a:buClr>
                <a:schemeClr val="accent6">
                  <a:lumMod val="75000"/>
                </a:schemeClr>
              </a:buClr>
              <a:defRPr/>
            </a:pPr>
            <a:r>
              <a:rPr lang="en-US" sz="4000" dirty="0" smtClean="0">
                <a:solidFill>
                  <a:schemeClr val="accent6">
                    <a:lumMod val="50000"/>
                  </a:schemeClr>
                </a:solidFill>
              </a:rPr>
              <a:t>Harry S Truman </a:t>
            </a:r>
            <a:r>
              <a:rPr lang="en-US" sz="4000" dirty="0" smtClean="0">
                <a:solidFill>
                  <a:schemeClr val="accent6">
                    <a:lumMod val="50000"/>
                  </a:schemeClr>
                </a:solidFill>
              </a:rPr>
              <a:t>Desegregated </a:t>
            </a:r>
            <a:r>
              <a:rPr lang="en-US" sz="4000" dirty="0" smtClean="0">
                <a:solidFill>
                  <a:schemeClr val="accent6">
                    <a:lumMod val="50000"/>
                  </a:schemeClr>
                </a:solidFill>
              </a:rPr>
              <a:t>the US Armed Forces in 1948.</a:t>
            </a:r>
            <a:endParaRPr lang="en-US" sz="4000" dirty="0">
              <a:solidFill>
                <a:schemeClr val="accent6">
                  <a:lumMod val="50000"/>
                </a:schemeClr>
              </a:solidFill>
            </a:endParaRPr>
          </a:p>
        </p:txBody>
      </p:sp>
      <p:pic>
        <p:nvPicPr>
          <p:cNvPr id="9" name="Picture Placeholder 8"/>
          <p:cNvPicPr>
            <a:picLocks noGrp="1" noChangeAspect="1"/>
          </p:cNvPicPr>
          <p:nvPr>
            <p:ph type="pic" idx="1"/>
          </p:nvPr>
        </p:nvPicPr>
        <p:blipFill>
          <a:blip r:embed="rId2">
            <a:extLst>
              <a:ext uri="{28A0092B-C50C-407E-A947-70E740481C1C}">
                <a14:useLocalDpi xmlns:a14="http://schemas.microsoft.com/office/drawing/2010/main" val="0"/>
              </a:ext>
            </a:extLst>
          </a:blip>
          <a:srcRect t="311" b="311"/>
          <a:stretch>
            <a:fillRect/>
          </a:stretch>
        </p:blipFill>
        <p:spPr>
          <a:xfrm>
            <a:off x="4648200" y="304800"/>
            <a:ext cx="3581400" cy="4572000"/>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029200"/>
            <a:ext cx="8610599" cy="1143000"/>
          </a:xfrm>
        </p:spPr>
        <p:txBody>
          <a:bodyPr/>
          <a:lstStyle/>
          <a:p>
            <a:pPr algn="l"/>
            <a:r>
              <a:rPr lang="en-US" sz="2800" dirty="0" smtClean="0">
                <a:solidFill>
                  <a:schemeClr val="accent6">
                    <a:lumMod val="50000"/>
                  </a:schemeClr>
                </a:solidFill>
                <a:latin typeface="+mn-lt"/>
              </a:rPr>
              <a:t>The Vietnam War ended in 1973 when the US signed a cease fire and withdrew its troops.  Communists took power almost immediately.</a:t>
            </a:r>
            <a:endParaRPr lang="en-US" sz="2800" dirty="0">
              <a:solidFill>
                <a:schemeClr val="accent6">
                  <a:lumMod val="50000"/>
                </a:schemeClr>
              </a:solidFill>
              <a:latin typeface="+mn-lt"/>
            </a:endParaRPr>
          </a:p>
        </p:txBody>
      </p:sp>
      <p:sp>
        <p:nvSpPr>
          <p:cNvPr id="3" name="Content Placeholder 2"/>
          <p:cNvSpPr>
            <a:spLocks noGrp="1"/>
          </p:cNvSpPr>
          <p:nvPr>
            <p:ph sz="quarter" idx="13"/>
          </p:nvPr>
        </p:nvSpPr>
        <p:spPr/>
        <p:txBody>
          <a:bodyPr/>
          <a:lstStyle/>
          <a:p>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228600"/>
            <a:ext cx="6477000" cy="4683011"/>
          </a:xfrm>
          <a:prstGeom prst="rect">
            <a:avLst/>
          </a:prstGeom>
        </p:spPr>
      </p:pic>
      <p:sp>
        <p:nvSpPr>
          <p:cNvPr id="5" name="Rounded Rectangle 4"/>
          <p:cNvSpPr/>
          <p:nvPr/>
        </p:nvSpPr>
        <p:spPr>
          <a:xfrm>
            <a:off x="7239000" y="381000"/>
            <a:ext cx="1752600" cy="2057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i="1" dirty="0" smtClean="0"/>
              <a:t>The Cease Fire ended the war in 1973, but it would still be years before the US had all of its troops out of Vietnam. </a:t>
            </a:r>
            <a:endParaRPr lang="en-US" sz="1400" i="1" dirty="0"/>
          </a:p>
        </p:txBody>
      </p:sp>
      <p:sp>
        <p:nvSpPr>
          <p:cNvPr id="6" name="Rounded Rectangle 5"/>
          <p:cNvSpPr/>
          <p:nvPr/>
        </p:nvSpPr>
        <p:spPr>
          <a:xfrm>
            <a:off x="6781800" y="2890605"/>
            <a:ext cx="1752600" cy="2057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1400" b="1" u="sng" dirty="0" smtClean="0"/>
              <a:t>NOTE</a:t>
            </a:r>
            <a:r>
              <a:rPr lang="en-US" sz="1400" i="1" dirty="0" smtClean="0"/>
              <a:t>: Lyndon Johnson died in 1964 after a massive heart attack.  He passed away just days before the cease fire was signed. </a:t>
            </a:r>
            <a:endParaRPr lang="en-US" sz="1400" i="1" dirty="0"/>
          </a:p>
        </p:txBody>
      </p:sp>
      <p:sp>
        <p:nvSpPr>
          <p:cNvPr id="7" name="Right Arrow 6"/>
          <p:cNvSpPr/>
          <p:nvPr/>
        </p:nvSpPr>
        <p:spPr>
          <a:xfrm rot="10563849">
            <a:off x="3124200" y="3919305"/>
            <a:ext cx="3733800" cy="34789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446971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419600"/>
            <a:ext cx="8610600" cy="1143000"/>
          </a:xfrm>
        </p:spPr>
        <p:txBody>
          <a:bodyPr/>
          <a:lstStyle/>
          <a:p>
            <a:pPr algn="l"/>
            <a:r>
              <a:rPr lang="en-US" sz="2800" dirty="0" smtClean="0">
                <a:solidFill>
                  <a:schemeClr val="accent6">
                    <a:lumMod val="50000"/>
                  </a:schemeClr>
                </a:solidFill>
              </a:rPr>
              <a:t>In 1989, Germans tore down the Berlin Wall.  Germany was reunified in 1990.  Communism was very much on the decline – China, N. Korea, Vietnam, and Cuba were the final practitioners.  </a:t>
            </a:r>
            <a:endParaRPr lang="en-US" sz="28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90600" y="539762"/>
            <a:ext cx="2338284" cy="34750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511981"/>
            <a:ext cx="4554474" cy="3530600"/>
          </a:xfrm>
          <a:prstGeom prst="rect">
            <a:avLst/>
          </a:prstGeom>
        </p:spPr>
      </p:pic>
    </p:spTree>
    <p:extLst>
      <p:ext uri="{BB962C8B-B14F-4D97-AF65-F5344CB8AC3E}">
        <p14:creationId xmlns:p14="http://schemas.microsoft.com/office/powerpoint/2010/main" val="27468544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000" y="5257800"/>
            <a:ext cx="8458199" cy="1143000"/>
          </a:xfrm>
        </p:spPr>
        <p:txBody>
          <a:bodyPr>
            <a:noAutofit/>
          </a:bodyPr>
          <a:lstStyle/>
          <a:p>
            <a:pPr marL="320040" indent="-320040" algn="l" fontAlgn="auto">
              <a:spcAft>
                <a:spcPts val="0"/>
              </a:spcAft>
              <a:buClr>
                <a:schemeClr val="accent6">
                  <a:lumMod val="75000"/>
                </a:schemeClr>
              </a:buClr>
              <a:defRPr/>
            </a:pPr>
            <a:r>
              <a:rPr lang="en-US" sz="2000" dirty="0" smtClean="0">
                <a:solidFill>
                  <a:schemeClr val="accent6">
                    <a:lumMod val="50000"/>
                  </a:schemeClr>
                </a:solidFill>
              </a:rPr>
              <a:t>The Soviet Union allowed it’s satellites in Eastern Europe to choose their own course going forward.  Then, in 1991, the Soviet Union itself collapsed.  Russia – without it’s fifteen controlled states – was reborn.</a:t>
            </a:r>
            <a:endParaRPr lang="en-US" sz="2000" dirty="0" smtClean="0">
              <a:solidFill>
                <a:schemeClr val="accent6">
                  <a:lumMod val="50000"/>
                </a:schemeClr>
              </a:solidFill>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371600" y="152400"/>
            <a:ext cx="6629400" cy="5104638"/>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4372168"/>
            <a:ext cx="7848600" cy="1143000"/>
          </a:xfrm>
        </p:spPr>
        <p:txBody>
          <a:bodyPr/>
          <a:lstStyle/>
          <a:p>
            <a:pPr marL="320040" indent="-320040" fontAlgn="auto">
              <a:spcAft>
                <a:spcPts val="0"/>
              </a:spcAft>
              <a:buClr>
                <a:schemeClr val="accent6">
                  <a:lumMod val="75000"/>
                </a:schemeClr>
              </a:buClr>
              <a:defRPr/>
            </a:pPr>
            <a:r>
              <a:rPr lang="en-US" dirty="0" smtClean="0">
                <a:solidFill>
                  <a:schemeClr val="accent6">
                    <a:lumMod val="50000"/>
                  </a:schemeClr>
                </a:solidFill>
              </a:rPr>
              <a:t>The Civil Rights Movement Changed the United States</a:t>
            </a:r>
            <a:endParaRPr lang="en-US" dirty="0">
              <a:solidFill>
                <a:schemeClr val="accent6">
                  <a:lumMod val="50000"/>
                </a:schemeClr>
              </a:solidFill>
            </a:endParaRPr>
          </a:p>
        </p:txBody>
      </p:sp>
      <p:sp>
        <p:nvSpPr>
          <p:cNvPr id="3" name="Content Placeholder 2"/>
          <p:cNvSpPr>
            <a:spLocks noGrp="1"/>
          </p:cNvSpPr>
          <p:nvPr>
            <p:ph sz="quarter" idx="13"/>
          </p:nvPr>
        </p:nvSpPr>
        <p:spPr>
          <a:xfrm>
            <a:off x="152400" y="457200"/>
            <a:ext cx="3810000" cy="3886200"/>
          </a:xfrm>
        </p:spPr>
        <p:txBody>
          <a:bodyPr rtlCol="0">
            <a:normAutofit fontScale="92500" lnSpcReduction="10000"/>
          </a:bodyPr>
          <a:lstStyle/>
          <a:p>
            <a:pPr indent="-182880" fontAlgn="auto">
              <a:buClr>
                <a:schemeClr val="accent6">
                  <a:lumMod val="75000"/>
                </a:schemeClr>
              </a:buClr>
              <a:defRPr/>
            </a:pPr>
            <a:r>
              <a:rPr lang="en-US" dirty="0">
                <a:solidFill>
                  <a:schemeClr val="tx1">
                    <a:lumMod val="75000"/>
                    <a:lumOff val="25000"/>
                  </a:schemeClr>
                </a:solidFill>
              </a:rPr>
              <a:t>Civil Rights </a:t>
            </a:r>
            <a:r>
              <a:rPr lang="en-US" dirty="0" smtClean="0">
                <a:solidFill>
                  <a:schemeClr val="tx1">
                    <a:lumMod val="75000"/>
                    <a:lumOff val="25000"/>
                  </a:schemeClr>
                </a:solidFill>
              </a:rPr>
              <a:t>legislation – laws like the </a:t>
            </a:r>
            <a:r>
              <a:rPr lang="en-US" b="1" i="1" u="sng" dirty="0" smtClean="0">
                <a:solidFill>
                  <a:schemeClr val="accent6">
                    <a:lumMod val="50000"/>
                  </a:schemeClr>
                </a:solidFill>
              </a:rPr>
              <a:t>Civil Rights Act of 1964</a:t>
            </a:r>
            <a:r>
              <a:rPr lang="en-US" dirty="0" smtClean="0">
                <a:solidFill>
                  <a:schemeClr val="tx1">
                    <a:lumMod val="75000"/>
                    <a:lumOff val="25000"/>
                  </a:schemeClr>
                </a:solidFill>
              </a:rPr>
              <a:t> and the </a:t>
            </a:r>
            <a:r>
              <a:rPr lang="en-US" b="1" i="1" u="sng" dirty="0" smtClean="0">
                <a:solidFill>
                  <a:schemeClr val="accent6">
                    <a:lumMod val="50000"/>
                  </a:schemeClr>
                </a:solidFill>
              </a:rPr>
              <a:t>Voting Rights Act of 1965</a:t>
            </a:r>
            <a:r>
              <a:rPr lang="en-US" dirty="0" smtClean="0">
                <a:solidFill>
                  <a:schemeClr val="tx1">
                    <a:lumMod val="75000"/>
                    <a:lumOff val="25000"/>
                  </a:schemeClr>
                </a:solidFill>
              </a:rPr>
              <a:t> -  </a:t>
            </a:r>
            <a:r>
              <a:rPr lang="en-US" dirty="0">
                <a:solidFill>
                  <a:schemeClr val="tx1">
                    <a:lumMod val="75000"/>
                    <a:lumOff val="25000"/>
                  </a:schemeClr>
                </a:solidFill>
              </a:rPr>
              <a:t>led to increased educational, economic, and political opportunities for women and minorities</a:t>
            </a:r>
            <a:r>
              <a:rPr lang="en-US" dirty="0" smtClean="0">
                <a:solidFill>
                  <a:schemeClr val="tx1">
                    <a:lumMod val="75000"/>
                    <a:lumOff val="25000"/>
                  </a:schemeClr>
                </a:solidFill>
              </a:rPr>
              <a:t>.  Greater individual rights and significant progress towards living up to the idea of “equal protection under the law” were made.</a:t>
            </a:r>
            <a:endParaRPr lang="en-US" dirty="0">
              <a:solidFill>
                <a:schemeClr val="tx1">
                  <a:lumMod val="75000"/>
                  <a:lumOff val="25000"/>
                </a:schemeClr>
              </a:solidFill>
            </a:endParaRPr>
          </a:p>
          <a:p>
            <a:pPr indent="-182880" fontAlgn="auto">
              <a:buClr>
                <a:schemeClr val="accent6">
                  <a:lumMod val="75000"/>
                </a:schemeClr>
              </a:buClr>
              <a:defRPr/>
            </a:pPr>
            <a:endParaRPr lang="en-US" dirty="0">
              <a:solidFill>
                <a:schemeClr val="tx1">
                  <a:lumMod val="75000"/>
                  <a:lumOff val="25000"/>
                </a:schemeClr>
              </a:solidFill>
            </a:endParaRPr>
          </a:p>
        </p:txBody>
      </p:sp>
      <p:pic>
        <p:nvPicPr>
          <p:cNvPr id="9220"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810000" y="609600"/>
            <a:ext cx="5121275" cy="32004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4092575" cy="1676400"/>
          </a:xfrm>
        </p:spPr>
        <p:txBody>
          <a:bodyPr/>
          <a:lstStyle/>
          <a:p>
            <a:pPr fontAlgn="auto">
              <a:spcAft>
                <a:spcPts val="0"/>
              </a:spcAft>
              <a:buClr>
                <a:schemeClr val="accent6">
                  <a:lumMod val="75000"/>
                </a:schemeClr>
              </a:buClr>
              <a:defRPr/>
            </a:pPr>
            <a:r>
              <a:rPr lang="en-US" sz="2400" dirty="0" smtClean="0">
                <a:solidFill>
                  <a:schemeClr val="accent6">
                    <a:lumMod val="50000"/>
                  </a:schemeClr>
                </a:solidFill>
              </a:rPr>
              <a:t>Former First Lady Eleanor </a:t>
            </a:r>
            <a:r>
              <a:rPr lang="en-US" sz="2400" dirty="0">
                <a:solidFill>
                  <a:schemeClr val="accent6">
                    <a:lumMod val="50000"/>
                  </a:schemeClr>
                </a:solidFill>
              </a:rPr>
              <a:t>Roosevelt </a:t>
            </a:r>
            <a:r>
              <a:rPr lang="en-US" sz="2400" dirty="0" smtClean="0">
                <a:solidFill>
                  <a:schemeClr val="accent6">
                    <a:lumMod val="50000"/>
                  </a:schemeClr>
                </a:solidFill>
              </a:rPr>
              <a:t>fought for basic human rights at home and abroad.</a:t>
            </a:r>
            <a:r>
              <a:rPr lang="en-US" sz="2400" dirty="0">
                <a:solidFill>
                  <a:schemeClr val="accent6">
                    <a:lumMod val="50000"/>
                  </a:schemeClr>
                </a:solidFill>
              </a:rPr>
              <a:t/>
            </a:r>
            <a:br>
              <a:rPr lang="en-US" sz="2400" dirty="0">
                <a:solidFill>
                  <a:schemeClr val="accent6">
                    <a:lumMod val="50000"/>
                  </a:schemeClr>
                </a:solidFill>
              </a:rPr>
            </a:br>
            <a:endParaRPr lang="en-US" sz="2400" dirty="0">
              <a:solidFill>
                <a:schemeClr val="accent6">
                  <a:lumMod val="50000"/>
                </a:schemeClr>
              </a:solidFill>
            </a:endParaRPr>
          </a:p>
        </p:txBody>
      </p:sp>
      <p:pic>
        <p:nvPicPr>
          <p:cNvPr id="10243"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0" y="1447800"/>
            <a:ext cx="4016375" cy="4106862"/>
          </a:xfrm>
        </p:spPr>
      </p:pic>
      <p:sp>
        <p:nvSpPr>
          <p:cNvPr id="10244" name="Text Placeholder 4"/>
          <p:cNvSpPr>
            <a:spLocks noGrp="1"/>
          </p:cNvSpPr>
          <p:nvPr>
            <p:ph type="body" sz="half" idx="2"/>
          </p:nvPr>
        </p:nvSpPr>
        <p:spPr>
          <a:xfrm>
            <a:off x="381000" y="1828800"/>
            <a:ext cx="4083050" cy="4724400"/>
          </a:xfrm>
        </p:spPr>
        <p:txBody>
          <a:bodyPr/>
          <a:lstStyle/>
          <a:p>
            <a:endParaRPr lang="en-US" dirty="0" smtClean="0"/>
          </a:p>
          <a:p>
            <a:r>
              <a:rPr lang="en-US" dirty="0" smtClean="0"/>
              <a:t>While FDR was President, Eleanor Roosevelt had served as the “eyes and ears” of the President.  After he passed away in April of 1945 – just before the end of World War II – she remained an influential figure.  </a:t>
            </a:r>
          </a:p>
          <a:p>
            <a:endParaRPr lang="en-US" dirty="0" smtClean="0"/>
          </a:p>
          <a:p>
            <a:r>
              <a:rPr lang="en-US" dirty="0" smtClean="0"/>
              <a:t>While she was the first lady, Eleanor Roosevelt fought for African-American equality.  She also supported anti-lynching bills in Congress.</a:t>
            </a:r>
          </a:p>
          <a:p>
            <a:endParaRPr lang="en-US" dirty="0" smtClean="0"/>
          </a:p>
          <a:p>
            <a:r>
              <a:rPr lang="en-US" dirty="0" smtClean="0"/>
              <a:t>Eleanor Roosevelt held news conferences just for female reporters, encouraging greater opportunity for women. </a:t>
            </a:r>
          </a:p>
          <a:p>
            <a:endParaRPr lang="en-US" dirty="0" smtClean="0"/>
          </a:p>
          <a:p>
            <a:r>
              <a:rPr lang="en-US" dirty="0" smtClean="0"/>
              <a:t>She was also an ambassador to the United Nations later in her life, where she advanced the cause of human rights.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t="7619" b="7619"/>
          <a:stretch>
            <a:fillRect/>
          </a:stretch>
        </p:blipFill>
        <p:spPr>
          <a:xfrm>
            <a:off x="4191000" y="1143000"/>
            <a:ext cx="4800600" cy="3127375"/>
          </a:xfrm>
        </p:spPr>
      </p:pic>
      <p:sp>
        <p:nvSpPr>
          <p:cNvPr id="5" name="Text Placeholder 4"/>
          <p:cNvSpPr>
            <a:spLocks noGrp="1"/>
          </p:cNvSpPr>
          <p:nvPr>
            <p:ph type="body" sz="half" idx="2"/>
          </p:nvPr>
        </p:nvSpPr>
        <p:spPr>
          <a:xfrm>
            <a:off x="685800" y="762000"/>
            <a:ext cx="3694112" cy="4114800"/>
          </a:xfrm>
        </p:spPr>
        <p:txBody>
          <a:bodyPr rtlCol="0">
            <a:normAutofit fontScale="92500"/>
          </a:bodyPr>
          <a:lstStyle/>
          <a:p>
            <a:pPr fontAlgn="auto">
              <a:buClr>
                <a:schemeClr val="accent6">
                  <a:lumMod val="75000"/>
                </a:schemeClr>
              </a:buClr>
              <a:defRPr/>
            </a:pPr>
            <a:r>
              <a:rPr lang="en-US" dirty="0" smtClean="0">
                <a:solidFill>
                  <a:schemeClr val="tx1">
                    <a:lumMod val="75000"/>
                    <a:lumOff val="25000"/>
                  </a:schemeClr>
                </a:solidFill>
              </a:rPr>
              <a:t>By the 1940s and 1950s, there were already many laws in place which supported </a:t>
            </a:r>
            <a:r>
              <a:rPr lang="en-US" dirty="0" smtClean="0">
                <a:solidFill>
                  <a:schemeClr val="tx1">
                    <a:lumMod val="75000"/>
                    <a:lumOff val="25000"/>
                  </a:schemeClr>
                </a:solidFill>
              </a:rPr>
              <a:t>African-Americans’ </a:t>
            </a:r>
            <a:r>
              <a:rPr lang="en-US" dirty="0" smtClean="0">
                <a:solidFill>
                  <a:schemeClr val="tx1">
                    <a:lumMod val="75000"/>
                    <a:lumOff val="25000"/>
                  </a:schemeClr>
                </a:solidFill>
              </a:rPr>
              <a:t>demands for equality:</a:t>
            </a:r>
          </a:p>
          <a:p>
            <a:pPr fontAlgn="auto">
              <a:buClr>
                <a:schemeClr val="accent6">
                  <a:lumMod val="75000"/>
                </a:schemeClr>
              </a:buClr>
              <a:defRPr/>
            </a:pPr>
            <a:endParaRPr lang="en-US" dirty="0">
              <a:solidFill>
                <a:schemeClr val="tx1">
                  <a:lumMod val="75000"/>
                  <a:lumOff val="25000"/>
                </a:schemeClr>
              </a:solidFill>
            </a:endParaRPr>
          </a:p>
          <a:p>
            <a:pPr fontAlgn="auto">
              <a:buClr>
                <a:schemeClr val="accent6">
                  <a:lumMod val="75000"/>
                </a:schemeClr>
              </a:buClr>
              <a:defRPr/>
            </a:pPr>
            <a:r>
              <a:rPr lang="en-US" dirty="0" smtClean="0">
                <a:solidFill>
                  <a:schemeClr val="tx1">
                    <a:lumMod val="75000"/>
                    <a:lumOff val="25000"/>
                  </a:schemeClr>
                </a:solidFill>
              </a:rPr>
              <a:t>The 14</a:t>
            </a:r>
            <a:r>
              <a:rPr lang="en-US" baseline="30000" dirty="0" smtClean="0">
                <a:solidFill>
                  <a:schemeClr val="tx1">
                    <a:lumMod val="75000"/>
                    <a:lumOff val="25000"/>
                  </a:schemeClr>
                </a:solidFill>
              </a:rPr>
              <a:t>th</a:t>
            </a:r>
            <a:r>
              <a:rPr lang="en-US" dirty="0" smtClean="0">
                <a:solidFill>
                  <a:schemeClr val="tx1">
                    <a:lumMod val="75000"/>
                    <a:lumOff val="25000"/>
                  </a:schemeClr>
                </a:solidFill>
              </a:rPr>
              <a:t> Amendment to the Constitution guaranteed citizenship rights and equal protection under the law.</a:t>
            </a:r>
          </a:p>
          <a:p>
            <a:pPr fontAlgn="auto">
              <a:buClr>
                <a:schemeClr val="accent6">
                  <a:lumMod val="75000"/>
                </a:schemeClr>
              </a:buClr>
              <a:defRPr/>
            </a:pPr>
            <a:endParaRPr lang="en-US" dirty="0">
              <a:solidFill>
                <a:schemeClr val="tx1">
                  <a:lumMod val="75000"/>
                  <a:lumOff val="25000"/>
                </a:schemeClr>
              </a:solidFill>
            </a:endParaRPr>
          </a:p>
          <a:p>
            <a:pPr fontAlgn="auto">
              <a:buClr>
                <a:schemeClr val="accent6">
                  <a:lumMod val="75000"/>
                </a:schemeClr>
              </a:buClr>
              <a:defRPr/>
            </a:pPr>
            <a:r>
              <a:rPr lang="en-US" dirty="0" smtClean="0">
                <a:solidFill>
                  <a:schemeClr val="tx1">
                    <a:lumMod val="75000"/>
                    <a:lumOff val="25000"/>
                  </a:schemeClr>
                </a:solidFill>
              </a:rPr>
              <a:t>The 15</a:t>
            </a:r>
            <a:r>
              <a:rPr lang="en-US" baseline="30000" dirty="0" smtClean="0">
                <a:solidFill>
                  <a:schemeClr val="tx1">
                    <a:lumMod val="75000"/>
                    <a:lumOff val="25000"/>
                  </a:schemeClr>
                </a:solidFill>
              </a:rPr>
              <a:t>th</a:t>
            </a:r>
            <a:r>
              <a:rPr lang="en-US" dirty="0" smtClean="0">
                <a:solidFill>
                  <a:schemeClr val="tx1">
                    <a:lumMod val="75000"/>
                    <a:lumOff val="25000"/>
                  </a:schemeClr>
                </a:solidFill>
              </a:rPr>
              <a:t> Amendment stated that African-American men could vote.</a:t>
            </a:r>
          </a:p>
          <a:p>
            <a:pPr fontAlgn="auto">
              <a:buClr>
                <a:schemeClr val="accent6">
                  <a:lumMod val="75000"/>
                </a:schemeClr>
              </a:buClr>
              <a:defRPr/>
            </a:pPr>
            <a:endParaRPr lang="en-US" dirty="0">
              <a:solidFill>
                <a:schemeClr val="tx1">
                  <a:lumMod val="75000"/>
                  <a:lumOff val="25000"/>
                </a:schemeClr>
              </a:solidFill>
            </a:endParaRPr>
          </a:p>
          <a:p>
            <a:pPr fontAlgn="auto">
              <a:buClr>
                <a:schemeClr val="accent6">
                  <a:lumMod val="75000"/>
                </a:schemeClr>
              </a:buClr>
              <a:defRPr/>
            </a:pPr>
            <a:r>
              <a:rPr lang="en-US" dirty="0" smtClean="0">
                <a:solidFill>
                  <a:schemeClr val="tx1">
                    <a:lumMod val="75000"/>
                    <a:lumOff val="25000"/>
                  </a:schemeClr>
                </a:solidFill>
              </a:rPr>
              <a:t>The NAACP’s lawyers fought to make certain that these laws were upheld!</a:t>
            </a:r>
          </a:p>
          <a:p>
            <a:pPr fontAlgn="auto">
              <a:buClr>
                <a:schemeClr val="accent6">
                  <a:lumMod val="75000"/>
                </a:schemeClr>
              </a:buClr>
              <a:defRPr/>
            </a:pPr>
            <a:endParaRPr lang="en-US" dirty="0">
              <a:solidFill>
                <a:schemeClr val="tx1">
                  <a:lumMod val="75000"/>
                  <a:lumOff val="25000"/>
                </a:schemeClr>
              </a:solidFill>
            </a:endParaRPr>
          </a:p>
        </p:txBody>
      </p:sp>
      <p:sp>
        <p:nvSpPr>
          <p:cNvPr id="2" name="Title 1"/>
          <p:cNvSpPr>
            <a:spLocks noGrp="1"/>
          </p:cNvSpPr>
          <p:nvPr>
            <p:ph type="title"/>
          </p:nvPr>
        </p:nvSpPr>
        <p:spPr>
          <a:xfrm>
            <a:off x="457200" y="5029200"/>
            <a:ext cx="8305800" cy="1447800"/>
          </a:xfrm>
        </p:spPr>
        <p:txBody>
          <a:bodyPr/>
          <a:lstStyle/>
          <a:p>
            <a:pPr marL="320040" indent="-320040" fontAlgn="auto">
              <a:spcAft>
                <a:spcPts val="0"/>
              </a:spcAft>
              <a:buClr>
                <a:schemeClr val="accent6">
                  <a:lumMod val="75000"/>
                </a:schemeClr>
              </a:buClr>
              <a:defRPr/>
            </a:pPr>
            <a:r>
              <a:rPr lang="en-US" sz="2800" dirty="0" smtClean="0">
                <a:solidFill>
                  <a:schemeClr val="accent6">
                    <a:lumMod val="50000"/>
                  </a:schemeClr>
                </a:solidFill>
              </a:rPr>
              <a:t>African-Americans </a:t>
            </a:r>
            <a:r>
              <a:rPr lang="en-US" sz="2800" dirty="0" smtClean="0">
                <a:solidFill>
                  <a:schemeClr val="accent6">
                    <a:lumMod val="50000"/>
                  </a:schemeClr>
                </a:solidFill>
              </a:rPr>
              <a:t>and groups like the NAACP continued </a:t>
            </a:r>
            <a:r>
              <a:rPr lang="en-US" sz="2800" dirty="0" smtClean="0">
                <a:solidFill>
                  <a:schemeClr val="accent6">
                    <a:lumMod val="50000"/>
                  </a:schemeClr>
                </a:solidFill>
              </a:rPr>
              <a:t>to fight for equal rights and the enforcement of standing laws. </a:t>
            </a:r>
          </a:p>
        </p:txBody>
      </p:sp>
      <p:sp>
        <p:nvSpPr>
          <p:cNvPr id="7" name="Rounded Rectangle 6"/>
          <p:cNvSpPr/>
          <p:nvPr/>
        </p:nvSpPr>
        <p:spPr>
          <a:xfrm>
            <a:off x="4648200" y="228600"/>
            <a:ext cx="4114800" cy="5334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en-US" dirty="0">
                <a:latin typeface="+mj-lt"/>
              </a:rPr>
              <a:t>The “JC” stands for Jim Crow.</a:t>
            </a:r>
          </a:p>
        </p:txBody>
      </p:sp>
      <p:sp>
        <p:nvSpPr>
          <p:cNvPr id="8" name="Down Arrow 7"/>
          <p:cNvSpPr/>
          <p:nvPr/>
        </p:nvSpPr>
        <p:spPr>
          <a:xfrm>
            <a:off x="4800600" y="495300"/>
            <a:ext cx="273050" cy="952500"/>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7924800" cy="1143000"/>
          </a:xfrm>
        </p:spPr>
        <p:txBody>
          <a:bodyPr/>
          <a:lstStyle/>
          <a:p>
            <a:pPr marL="320040" indent="-320040" algn="l" fontAlgn="auto">
              <a:spcAft>
                <a:spcPts val="0"/>
              </a:spcAft>
              <a:buClr>
                <a:schemeClr val="accent6">
                  <a:lumMod val="75000"/>
                </a:schemeClr>
              </a:buClr>
              <a:defRPr/>
            </a:pPr>
            <a:r>
              <a:rPr lang="en-US" sz="2400" dirty="0" smtClean="0">
                <a:solidFill>
                  <a:schemeClr val="accent6">
                    <a:lumMod val="50000"/>
                  </a:schemeClr>
                </a:solidFill>
              </a:rPr>
              <a:t>Following World War II, the economy of the United States was strong.  The housing market boomed, American factories were productive, and new worldwide markets purchased American goods. </a:t>
            </a:r>
            <a:endParaRPr lang="en-US" sz="2400" dirty="0">
              <a:solidFill>
                <a:schemeClr val="accent6">
                  <a:lumMod val="50000"/>
                </a:schemeClr>
              </a:solidFill>
            </a:endParaRPr>
          </a:p>
        </p:txBody>
      </p:sp>
      <p:pic>
        <p:nvPicPr>
          <p:cNvPr id="4" name="Content Placeholder 3"/>
          <p:cNvPicPr>
            <a:picLocks noGrp="1" noChangeAspect="1"/>
          </p:cNvPicPr>
          <p:nvPr>
            <p:ph sz="quarter" idx="13"/>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533400" y="609600"/>
            <a:ext cx="5181600" cy="3981197"/>
          </a:xfrm>
        </p:spPr>
      </p:pic>
      <p:sp>
        <p:nvSpPr>
          <p:cNvPr id="5" name="Rounded Rectangle 4"/>
          <p:cNvSpPr/>
          <p:nvPr/>
        </p:nvSpPr>
        <p:spPr>
          <a:xfrm>
            <a:off x="5791200" y="533400"/>
            <a:ext cx="3124200" cy="40386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en-US" sz="1600" dirty="0"/>
              <a:t>Good jobs and prosperity were available to everyone willing to work hard during the boom of the 1950s.  Many returning veterans used the </a:t>
            </a:r>
            <a:r>
              <a:rPr lang="en-US" sz="1600" b="1" i="1" u="sng" dirty="0">
                <a:solidFill>
                  <a:schemeClr val="accent6">
                    <a:lumMod val="50000"/>
                  </a:schemeClr>
                </a:solidFill>
              </a:rPr>
              <a:t>G.I. </a:t>
            </a:r>
            <a:r>
              <a:rPr lang="en-US" sz="1600" b="1" i="1" u="sng" dirty="0" smtClean="0">
                <a:solidFill>
                  <a:schemeClr val="accent6">
                    <a:lumMod val="50000"/>
                  </a:schemeClr>
                </a:solidFill>
              </a:rPr>
              <a:t>Bill of Rights </a:t>
            </a:r>
            <a:r>
              <a:rPr lang="en-US" sz="1600" dirty="0"/>
              <a:t>to get started, built homes, and started families.  The economy boomed as housing construction increased and American factories transformed from making war materials to more domestic goods.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3636085" cy="2858693"/>
          </a:xfrm>
        </p:spPr>
        <p:txBody>
          <a:bodyPr/>
          <a:lstStyle/>
          <a:p>
            <a:pPr marL="320040" indent="-320040" fontAlgn="auto">
              <a:spcAft>
                <a:spcPts val="0"/>
              </a:spcAft>
              <a:buClr>
                <a:schemeClr val="accent6">
                  <a:lumMod val="75000"/>
                </a:schemeClr>
              </a:buClr>
              <a:defRPr/>
            </a:pPr>
            <a:r>
              <a:rPr lang="en-US" dirty="0">
                <a:solidFill>
                  <a:schemeClr val="accent1">
                    <a:lumMod val="50000"/>
                  </a:schemeClr>
                </a:solidFill>
              </a:rPr>
              <a:t>Greater </a:t>
            </a:r>
            <a:r>
              <a:rPr lang="en-US" dirty="0" smtClean="0">
                <a:solidFill>
                  <a:schemeClr val="accent1">
                    <a:lumMod val="50000"/>
                  </a:schemeClr>
                </a:solidFill>
              </a:rPr>
              <a:t>Investment </a:t>
            </a:r>
            <a:r>
              <a:rPr lang="en-US" dirty="0">
                <a:solidFill>
                  <a:schemeClr val="accent1">
                    <a:lumMod val="50000"/>
                  </a:schemeClr>
                </a:solidFill>
              </a:rPr>
              <a:t>in </a:t>
            </a:r>
            <a:r>
              <a:rPr lang="en-US" dirty="0" smtClean="0">
                <a:solidFill>
                  <a:schemeClr val="accent1">
                    <a:lumMod val="50000"/>
                  </a:schemeClr>
                </a:solidFill>
              </a:rPr>
              <a:t>Education, especially Math and Science </a:t>
            </a:r>
            <a:r>
              <a:rPr lang="en-US" dirty="0">
                <a:solidFill>
                  <a:schemeClr val="accent1">
                    <a:lumMod val="50000"/>
                  </a:schemeClr>
                </a:solidFill>
              </a:rPr>
              <a:t/>
            </a:r>
            <a:br>
              <a:rPr lang="en-US" dirty="0">
                <a:solidFill>
                  <a:schemeClr val="accent1">
                    <a:lumMod val="50000"/>
                  </a:schemeClr>
                </a:solidFill>
              </a:rPr>
            </a:br>
            <a:endParaRPr lang="en-US" dirty="0">
              <a:solidFill>
                <a:schemeClr val="accent1">
                  <a:lumMod val="50000"/>
                </a:schemeClr>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5000" y="3352799"/>
            <a:ext cx="2590800" cy="3080951"/>
          </a:xfrm>
        </p:spPr>
      </p:pic>
      <p:sp>
        <p:nvSpPr>
          <p:cNvPr id="4" name="Text Placeholder 3"/>
          <p:cNvSpPr>
            <a:spLocks noGrp="1"/>
          </p:cNvSpPr>
          <p:nvPr>
            <p:ph type="body" sz="half" idx="2"/>
          </p:nvPr>
        </p:nvSpPr>
        <p:spPr>
          <a:xfrm>
            <a:off x="457200" y="3048000"/>
            <a:ext cx="4007225" cy="3048000"/>
          </a:xfrm>
        </p:spPr>
        <p:txBody>
          <a:bodyPr/>
          <a:lstStyle/>
          <a:p>
            <a:r>
              <a:rPr lang="en-US" sz="1600" dirty="0" smtClean="0"/>
              <a:t>After the Soviet Union launched </a:t>
            </a:r>
            <a:r>
              <a:rPr lang="en-US" sz="1600" b="1" i="1" u="sng" dirty="0" smtClean="0">
                <a:solidFill>
                  <a:schemeClr val="accent6">
                    <a:lumMod val="50000"/>
                  </a:schemeClr>
                </a:solidFill>
              </a:rPr>
              <a:t>Sputnik </a:t>
            </a:r>
            <a:r>
              <a:rPr lang="en-US" sz="1600" dirty="0" smtClean="0"/>
              <a:t>into space, Americans started to believe that the USSR had surpassed us in terms of science and technology.  By the end of the 1950s, the </a:t>
            </a:r>
            <a:r>
              <a:rPr lang="en-US" sz="1600" b="1" i="1" u="sng" dirty="0" smtClean="0">
                <a:solidFill>
                  <a:schemeClr val="accent6">
                    <a:lumMod val="50000"/>
                  </a:schemeClr>
                </a:solidFill>
              </a:rPr>
              <a:t>“missile gap” </a:t>
            </a:r>
            <a:r>
              <a:rPr lang="en-US" sz="1600" dirty="0" smtClean="0"/>
              <a:t>was considered a major shortcoming of the United States.  Part of the reason the USA invested so much money into math and science classes and invested into the </a:t>
            </a:r>
            <a:r>
              <a:rPr lang="en-US" sz="1600" b="1" i="1" u="sng" dirty="0" smtClean="0">
                <a:solidFill>
                  <a:schemeClr val="accent6">
                    <a:lumMod val="50000"/>
                  </a:schemeClr>
                </a:solidFill>
              </a:rPr>
              <a:t>National Aeronautics and Space Administration (NASA) </a:t>
            </a:r>
            <a:r>
              <a:rPr lang="en-US" sz="1600" dirty="0" smtClean="0"/>
              <a:t>was to make certain that we led the way in terms of science and technology.</a:t>
            </a:r>
            <a:endParaRPr lang="en-US" sz="16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397701"/>
            <a:ext cx="4512056" cy="253803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3400" y="2934689"/>
            <a:ext cx="1288510" cy="170992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1116</TotalTime>
  <Words>2625</Words>
  <Application>Microsoft Office PowerPoint</Application>
  <PresentationFormat>On-screen Show (4:3)</PresentationFormat>
  <Paragraphs>145</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Slipstream</vt:lpstr>
      <vt:lpstr>Post World War II America and the Cold War</vt:lpstr>
      <vt:lpstr>Changes in Post World War II America</vt:lpstr>
      <vt:lpstr>The G.I. Bill of Rights Helped Soldiers Transition to American Life</vt:lpstr>
      <vt:lpstr>Harry S Truman Desegregated the US Armed Forces in 1948.</vt:lpstr>
      <vt:lpstr>The Civil Rights Movement Changed the United States</vt:lpstr>
      <vt:lpstr>Former First Lady Eleanor Roosevelt fought for basic human rights at home and abroad. </vt:lpstr>
      <vt:lpstr>African-Americans and groups like the NAACP continued to fight for equal rights and the enforcement of standing laws. </vt:lpstr>
      <vt:lpstr>Following World War II, the economy of the United States was strong.  The housing market boomed, American factories were productive, and new worldwide markets purchased American goods. </vt:lpstr>
      <vt:lpstr>Greater Investment in Education, especially Math and Science  </vt:lpstr>
      <vt:lpstr>The “Baby Boom,” led to changing demographics and huge population growth. </vt:lpstr>
      <vt:lpstr>Interstate Highway System </vt:lpstr>
      <vt:lpstr>The Role of Women in Society Changes</vt:lpstr>
      <vt:lpstr>Changes in the American Economy, 1945 – the Present</vt:lpstr>
      <vt:lpstr>With rationing of consumer goods over, businesses converted from production of war materials to consumer goods.  </vt:lpstr>
      <vt:lpstr>Americans Purchased Goods on Credit, Confident that their Economic Future was Strong!</vt:lpstr>
      <vt:lpstr>The work force shifted back to men, and most women returned full time to family responsibilities. Some were very discontent! </vt:lpstr>
      <vt:lpstr>Labor Unions Merged and Became More Powerful.</vt:lpstr>
      <vt:lpstr>Prosperity and Technology Allowed women to Re-Enter the Labor Force in Large Numbers.  Problems persisted in wages and promotions. </vt:lpstr>
      <vt:lpstr>Individuals of Note During the Second Half of the 20th Century</vt:lpstr>
      <vt:lpstr>Ray Kroc of McDonald’s Fame</vt:lpstr>
      <vt:lpstr>Frank Lloyd Wright was a famous architect. He believed building designs should be inspired by nature and fit into their surroundings.</vt:lpstr>
      <vt:lpstr>Martha Graham was the Founder of Modern Dance in America.</vt:lpstr>
      <vt:lpstr>The Cold War Between the United States and the USSR</vt:lpstr>
      <vt:lpstr>The United Nations was formed near the end of World War II to create a body for the nations of the world to try to prevent future global wars.  Today, it serves as an international peacekeeping organization. </vt:lpstr>
      <vt:lpstr>The Cold War</vt:lpstr>
      <vt:lpstr>Much of Europe was in ruins following World War II. Soviet forces occupied Eastern and portions of Central Europe, including East Germany, after WW II. </vt:lpstr>
      <vt:lpstr>The United States felt it was in its best interest to help rebuild Europe and prevent political and economic instability.  </vt:lpstr>
      <vt:lpstr>The United States felt it was in its best interest to help rebuild Europe and prevent political and economic instability.  </vt:lpstr>
      <vt:lpstr>A Divide Germany</vt:lpstr>
      <vt:lpstr>Major Differences in the Cold War –   The US vs. The Soviet Union</vt:lpstr>
      <vt:lpstr>The Soviet Union controlled all of Eastern Europe.  Winston Churchill would claim that Eastern Europe was behind the “Iron Curtain.” </vt:lpstr>
      <vt:lpstr>Containment</vt:lpstr>
      <vt:lpstr>North Atlantic Treaty Organization (NATO) was created as a defensive alliance against the Soviet Union. </vt:lpstr>
      <vt:lpstr>The Warsaw Pact</vt:lpstr>
      <vt:lpstr>Rebuilding Japan</vt:lpstr>
      <vt:lpstr>Major Conflicts During the Cold War Era</vt:lpstr>
      <vt:lpstr>The Cuban Missile Crisis</vt:lpstr>
      <vt:lpstr>The Domino Theory was a critical reason for US Intervention in the Vietnam War.</vt:lpstr>
      <vt:lpstr>Americans were very much divided over the war in Vietnam.  Hawks wanted to continue fighting against communism no matter the cost.  Doves argued that the war was not just, and that the Vietnamese only wanted independence and self-government. </vt:lpstr>
      <vt:lpstr>The Vietnam War ended in 1973 when the US signed a cease fire and withdrew its troops.  Communists took power almost immediately.</vt:lpstr>
      <vt:lpstr>In 1989, Germans tore down the Berlin Wall.  Germany was reunified in 1990.  Communism was very much on the decline – China, N. Korea, Vietnam, and Cuba were the final practitioners.  </vt:lpstr>
      <vt:lpstr>The Soviet Union allowed it’s satellites in Eastern Europe to choose their own course going forward.  Then, in 1991, the Soviet Union itself collapsed.  Russia – without it’s fifteen controlled states – was reborn.</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9</dc:title>
  <dc:creator>LATHOMPS</dc:creator>
  <cp:lastModifiedBy>Adam</cp:lastModifiedBy>
  <cp:revision>43</cp:revision>
  <dcterms:created xsi:type="dcterms:W3CDTF">2013-05-01T19:00:05Z</dcterms:created>
  <dcterms:modified xsi:type="dcterms:W3CDTF">2013-05-12T01:35:51Z</dcterms:modified>
</cp:coreProperties>
</file>